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8" r:id="rId3"/>
    <p:sldId id="331" r:id="rId4"/>
    <p:sldId id="332" r:id="rId5"/>
    <p:sldId id="333" r:id="rId6"/>
    <p:sldId id="334" r:id="rId7"/>
    <p:sldId id="335" r:id="rId8"/>
    <p:sldId id="336" r:id="rId9"/>
    <p:sldId id="337" r:id="rId10"/>
    <p:sldId id="338" r:id="rId11"/>
    <p:sldId id="339" r:id="rId12"/>
    <p:sldId id="340" r:id="rId13"/>
    <p:sldId id="341" r:id="rId14"/>
    <p:sldId id="342" r:id="rId15"/>
    <p:sldId id="343" r:id="rId16"/>
    <p:sldId id="344" r:id="rId1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38B1855-1B75-4FBE-930C-398BA8C253C6}" styleName="Style à thème 2 - Accentuation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Style léger 1 - Accentuation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Style léger 1 - Accentuation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74C1A8A3-306A-4EB7-A6B1-4F7E0EB9C5D6}" styleName="Style moyen 3 - Accentuation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5758FB7-9AC5-4552-8A53-C91805E547FA}" styleName="Style à thème 1 - Accentuation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E9639D4-E3E2-4D34-9284-5A2195B3D0D7}" styleName="Style clair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9648" autoAdjust="0"/>
  </p:normalViewPr>
  <p:slideViewPr>
    <p:cSldViewPr>
      <p:cViewPr>
        <p:scale>
          <a:sx n="90" d="100"/>
          <a:sy n="90" d="100"/>
        </p:scale>
        <p:origin x="-816" y="5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190514-2AED-425F-8315-26C35027EE58}" type="datetimeFigureOut">
              <a:rPr lang="fr-FR" smtClean="0"/>
              <a:pPr/>
              <a:t>15/04/2014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58AD75-C7A5-4237-BF31-39AE6D528D6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58AD75-C7A5-4237-BF31-39AE6D528D6D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15/04/2014</a:t>
            </a:fld>
            <a:endParaRPr lang="fr-BE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15/04/2014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15/04/2014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15/04/2014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15/04/2014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15/04/2014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15/04/2014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15/04/2014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fr-FR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Cliquez sur l'icône pour ajouter une image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15/04/2014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15/04/2014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15/04/2014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15/04/2014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dissolve/>
  </p:transition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dictee-diagnostique.pdf" TargetMode="Externa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phrase-dictee.pdf" TargetMode="External"/><Relationship Id="rId13" Type="http://schemas.openxmlformats.org/officeDocument/2006/relationships/hyperlink" Target="memoriser-mot-projection.pdf" TargetMode="External"/><Relationship Id="rId18" Type="http://schemas.openxmlformats.org/officeDocument/2006/relationships/hyperlink" Target="Site-la-dictee-ce2-la%20promenade.mp4" TargetMode="External"/><Relationship Id="rId3" Type="http://schemas.openxmlformats.org/officeDocument/2006/relationships/hyperlink" Target="chantier-etude-exemple.pdf" TargetMode="External"/><Relationship Id="rId21" Type="http://schemas.openxmlformats.org/officeDocument/2006/relationships/hyperlink" Target="copie-reflechie.pdf" TargetMode="External"/><Relationship Id="rId7" Type="http://schemas.openxmlformats.org/officeDocument/2006/relationships/hyperlink" Target="phrase-donnee-cleder.pdf" TargetMode="External"/><Relationship Id="rId12" Type="http://schemas.openxmlformats.org/officeDocument/2006/relationships/hyperlink" Target="revision-orthographique.pdf" TargetMode="External"/><Relationship Id="rId17" Type="http://schemas.openxmlformats.org/officeDocument/2006/relationships/hyperlink" Target="autonome-dictee-ordinateur.pdf" TargetMode="External"/><Relationship Id="rId2" Type="http://schemas.openxmlformats.org/officeDocument/2006/relationships/hyperlink" Target="chantier.pdf" TargetMode="External"/><Relationship Id="rId16" Type="http://schemas.openxmlformats.org/officeDocument/2006/relationships/hyperlink" Target="docs/liste-mots-semaine-cm1.pdf" TargetMode="External"/><Relationship Id="rId20" Type="http://schemas.openxmlformats.org/officeDocument/2006/relationships/hyperlink" Target="autonome-mots.pdf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phrase-donnee.pdf" TargetMode="External"/><Relationship Id="rId11" Type="http://schemas.openxmlformats.org/officeDocument/2006/relationships/hyperlink" Target="dictee-negociee.pdf" TargetMode="External"/><Relationship Id="rId5" Type="http://schemas.openxmlformats.org/officeDocument/2006/relationships/hyperlink" Target="production-contraintes.pdf" TargetMode="External"/><Relationship Id="rId15" Type="http://schemas.openxmlformats.org/officeDocument/2006/relationships/hyperlink" Target="diaporama-mots-invariables.pptx" TargetMode="External"/><Relationship Id="rId10" Type="http://schemas.openxmlformats.org/officeDocument/2006/relationships/hyperlink" Target="remue-meninge.pdf" TargetMode="External"/><Relationship Id="rId19" Type="http://schemas.openxmlformats.org/officeDocument/2006/relationships/hyperlink" Target="promenade.mp3" TargetMode="External"/><Relationship Id="rId4" Type="http://schemas.openxmlformats.org/officeDocument/2006/relationships/hyperlink" Target="dictee-sans-erreur.pdf" TargetMode="External"/><Relationship Id="rId9" Type="http://schemas.openxmlformats.org/officeDocument/2006/relationships/hyperlink" Target="phrase-dictee-du-jour-plouenan.pdf" TargetMode="External"/><Relationship Id="rId14" Type="http://schemas.openxmlformats.org/officeDocument/2006/relationships/hyperlink" Target="mots-cleder-court.avi" TargetMode="External"/><Relationship Id="rId22" Type="http://schemas.openxmlformats.org/officeDocument/2006/relationships/hyperlink" Target="copie.pp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67544" y="404664"/>
            <a:ext cx="8676456" cy="2524270"/>
          </a:xfrm>
        </p:spPr>
        <p:txBody>
          <a:bodyPr>
            <a:noAutofit/>
          </a:bodyPr>
          <a:lstStyle/>
          <a:p>
            <a:r>
              <a:rPr lang="fr-FR" dirty="0" smtClean="0">
                <a:solidFill>
                  <a:srgbClr val="FFFF00"/>
                </a:solidFill>
              </a:rPr>
              <a:t>Enseigner l’orthographe au Cycle 3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483768" y="5877272"/>
            <a:ext cx="6400800" cy="662322"/>
          </a:xfrm>
        </p:spPr>
        <p:txBody>
          <a:bodyPr>
            <a:normAutofit/>
          </a:bodyPr>
          <a:lstStyle/>
          <a:p>
            <a:r>
              <a:rPr lang="fr-FR" sz="2000" i="1" dirty="0" smtClean="0"/>
              <a:t>Jean Luc Despretz    CPC Landivisiau    2014</a:t>
            </a:r>
            <a:endParaRPr lang="fr-FR" sz="2000" i="1" dirty="0"/>
          </a:p>
        </p:txBody>
      </p:sp>
      <p:sp>
        <p:nvSpPr>
          <p:cNvPr id="4" name="Sous-titre 2"/>
          <p:cNvSpPr txBox="1">
            <a:spLocks/>
          </p:cNvSpPr>
          <p:nvPr/>
        </p:nvSpPr>
        <p:spPr>
          <a:xfrm>
            <a:off x="323528" y="4149080"/>
            <a:ext cx="8640960" cy="662322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D’après les travaux de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André Ouzoulias, Renée Léon, Françoise Picot, Danièle Cogis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00034" y="142852"/>
            <a:ext cx="8229600" cy="571504"/>
          </a:xfrm>
        </p:spPr>
        <p:txBody>
          <a:bodyPr>
            <a:normAutofit/>
          </a:bodyPr>
          <a:lstStyle/>
          <a:p>
            <a:r>
              <a:rPr lang="fr-FR" sz="3600" dirty="0" smtClean="0">
                <a:solidFill>
                  <a:srgbClr val="FFFF00"/>
                </a:solidFill>
              </a:rPr>
              <a:t>Objectifs</a:t>
            </a:r>
            <a:endParaRPr lang="fr-FR" sz="3600" dirty="0">
              <a:solidFill>
                <a:srgbClr val="FFFF00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95536" y="980728"/>
            <a:ext cx="842493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Rendre l’apprentissage de l’orthographe plus dynamique</a:t>
            </a:r>
          </a:p>
          <a:p>
            <a:endParaRPr lang="fr-FR" sz="2400" b="1" dirty="0" smtClean="0"/>
          </a:p>
          <a:p>
            <a:r>
              <a:rPr lang="fr-FR" sz="2400" b="1" dirty="0" smtClean="0"/>
              <a:t>Associer étude de la langue et usage de la langue </a:t>
            </a:r>
            <a:br>
              <a:rPr lang="fr-FR" sz="2400" b="1" dirty="0" smtClean="0"/>
            </a:br>
            <a:r>
              <a:rPr lang="fr-FR" sz="2400" b="1" dirty="0" smtClean="0"/>
              <a:t>(oral et écrit)</a:t>
            </a:r>
          </a:p>
          <a:p>
            <a:endParaRPr lang="fr-FR" sz="2400" b="1" dirty="0" smtClean="0"/>
          </a:p>
          <a:p>
            <a:r>
              <a:rPr lang="fr-FR" sz="2400" b="1" dirty="0" smtClean="0"/>
              <a:t>Permettre un retour réflexif sur les connaissances</a:t>
            </a:r>
          </a:p>
          <a:p>
            <a:endParaRPr lang="fr-FR" sz="2400" b="1" dirty="0" smtClean="0"/>
          </a:p>
          <a:p>
            <a:endParaRPr lang="fr-FR" sz="2400" b="1" dirty="0"/>
          </a:p>
        </p:txBody>
      </p:sp>
      <p:sp>
        <p:nvSpPr>
          <p:cNvPr id="7" name="ZoneTexte 6"/>
          <p:cNvSpPr txBox="1"/>
          <p:nvPr/>
        </p:nvSpPr>
        <p:spPr>
          <a:xfrm>
            <a:off x="899592" y="4221088"/>
            <a:ext cx="7488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 smtClean="0">
                <a:solidFill>
                  <a:srgbClr val="FFFF00"/>
                </a:solidFill>
              </a:rPr>
              <a:t>Impliquer l’élève dans les activités  </a:t>
            </a:r>
            <a:endParaRPr lang="fr-FR" sz="4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00034" y="142852"/>
            <a:ext cx="8229600" cy="571504"/>
          </a:xfrm>
        </p:spPr>
        <p:txBody>
          <a:bodyPr>
            <a:normAutofit/>
          </a:bodyPr>
          <a:lstStyle/>
          <a:p>
            <a:r>
              <a:rPr lang="fr-FR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Programme</a:t>
            </a:r>
            <a:endParaRPr lang="fr-FR" sz="28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79512" y="1052736"/>
            <a:ext cx="8856984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solidFill>
                  <a:schemeClr val="accent1">
                    <a:lumMod val="75000"/>
                  </a:schemeClr>
                </a:solidFill>
              </a:rPr>
              <a:t>Cinq principes de base</a:t>
            </a:r>
            <a:r>
              <a:rPr lang="fr-FR" sz="1600" b="1" dirty="0" smtClean="0">
                <a:solidFill>
                  <a:schemeClr val="bg1"/>
                </a:solidFill>
              </a:rPr>
              <a:t/>
            </a:r>
            <a:br>
              <a:rPr lang="fr-FR" sz="1600" b="1" dirty="0" smtClean="0">
                <a:solidFill>
                  <a:schemeClr val="bg1"/>
                </a:solidFill>
              </a:rPr>
            </a:br>
            <a:endParaRPr lang="fr-FR" sz="1600" b="1" dirty="0" smtClean="0">
              <a:solidFill>
                <a:schemeClr val="bg1"/>
              </a:solidFill>
            </a:endParaRPr>
          </a:p>
          <a:p>
            <a:r>
              <a:rPr lang="fr-FR" sz="2400" dirty="0" smtClean="0">
                <a:solidFill>
                  <a:schemeClr val="bg1"/>
                </a:solidFill>
              </a:rPr>
              <a:t>Différencier connaissance et mise en œuvre</a:t>
            </a:r>
          </a:p>
          <a:p>
            <a:r>
              <a:rPr lang="fr-FR" sz="2400" dirty="0" smtClean="0">
                <a:solidFill>
                  <a:schemeClr val="bg1"/>
                </a:solidFill>
              </a:rPr>
              <a:t>Distinguer mémorisation et analyse</a:t>
            </a:r>
          </a:p>
          <a:p>
            <a:r>
              <a:rPr lang="fr-FR" sz="2400" dirty="0" smtClean="0">
                <a:solidFill>
                  <a:schemeClr val="bg1"/>
                </a:solidFill>
              </a:rPr>
              <a:t>Etablir une progression véritable</a:t>
            </a:r>
          </a:p>
          <a:p>
            <a:r>
              <a:rPr lang="fr-FR" sz="2400" dirty="0" smtClean="0">
                <a:solidFill>
                  <a:schemeClr val="bg1"/>
                </a:solidFill>
              </a:rPr>
              <a:t>Pratiquer une évaluation positive</a:t>
            </a:r>
          </a:p>
          <a:p>
            <a:r>
              <a:rPr lang="fr-FR" sz="2400" dirty="0" smtClean="0">
                <a:solidFill>
                  <a:schemeClr val="bg1"/>
                </a:solidFill>
              </a:rPr>
              <a:t>Proposer des activités qui engagent les élèves intellectuellement</a:t>
            </a:r>
          </a:p>
          <a:p>
            <a:endParaRPr lang="fr-FR" sz="2800" dirty="0" smtClean="0">
              <a:solidFill>
                <a:schemeClr val="bg1"/>
              </a:solidFill>
            </a:endParaRPr>
          </a:p>
          <a:p>
            <a:r>
              <a:rPr lang="fr-FR" sz="3200" b="1" dirty="0" smtClean="0">
                <a:solidFill>
                  <a:schemeClr val="accent1">
                    <a:lumMod val="75000"/>
                  </a:schemeClr>
                </a:solidFill>
              </a:rPr>
              <a:t>Des activités à mener dans trois directions complémentaires</a:t>
            </a:r>
          </a:p>
          <a:p>
            <a:endParaRPr lang="fr-FR" sz="2800" dirty="0" smtClean="0">
              <a:solidFill>
                <a:schemeClr val="bg1"/>
              </a:solidFill>
            </a:endParaRPr>
          </a:p>
          <a:p>
            <a:endParaRPr lang="fr-FR" sz="2800" dirty="0" smtClean="0">
              <a:solidFill>
                <a:schemeClr val="bg1"/>
              </a:solidFill>
            </a:endParaRPr>
          </a:p>
          <a:p>
            <a:endParaRPr lang="fr-FR" sz="2800" dirty="0">
              <a:solidFill>
                <a:schemeClr val="bg1"/>
              </a:solidFill>
            </a:endParaRPr>
          </a:p>
        </p:txBody>
      </p:sp>
      <p:graphicFrame>
        <p:nvGraphicFramePr>
          <p:cNvPr id="8" name="Tableau 7"/>
          <p:cNvGraphicFramePr>
            <a:graphicFrameLocks noGrp="1"/>
          </p:cNvGraphicFramePr>
          <p:nvPr/>
        </p:nvGraphicFramePr>
        <p:xfrm>
          <a:off x="395536" y="5373216"/>
          <a:ext cx="8568951" cy="70104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736304"/>
                <a:gridCol w="2976330"/>
                <a:gridCol w="285631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Apprendre</a:t>
                      </a:r>
                      <a:r>
                        <a:rPr lang="fr-FR" sz="2000" dirty="0" smtClean="0"/>
                        <a:t> le fonctionnement</a:t>
                      </a:r>
                      <a:endParaRPr lang="fr-FR" sz="20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Clarifier </a:t>
                      </a:r>
                    </a:p>
                    <a:p>
                      <a:pPr algn="ctr"/>
                      <a:r>
                        <a:rPr lang="fr-FR" sz="2000" dirty="0" smtClean="0"/>
                        <a:t>ce qui est appris</a:t>
                      </a:r>
                      <a:endParaRPr lang="fr-FR" sz="20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Réinvestir</a:t>
                      </a:r>
                      <a:r>
                        <a:rPr lang="fr-FR" sz="2000" dirty="0" smtClean="0"/>
                        <a:t> </a:t>
                      </a:r>
                    </a:p>
                    <a:p>
                      <a:pPr algn="ctr"/>
                      <a:r>
                        <a:rPr lang="fr-FR" sz="2000" dirty="0" smtClean="0"/>
                        <a:t>en situation</a:t>
                      </a:r>
                      <a:endParaRPr lang="fr-FR" sz="20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00034" y="142852"/>
            <a:ext cx="8229600" cy="571504"/>
          </a:xfrm>
        </p:spPr>
        <p:txBody>
          <a:bodyPr>
            <a:normAutofit/>
          </a:bodyPr>
          <a:lstStyle/>
          <a:p>
            <a:r>
              <a:rPr lang="fr-FR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Cinq principes de base</a:t>
            </a:r>
            <a:endParaRPr lang="fr-FR" sz="28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07504" y="1052736"/>
            <a:ext cx="885698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75000"/>
                  </a:schemeClr>
                </a:solidFill>
              </a:rPr>
              <a:t>1-Différencier connaissance et mise en œuvre</a:t>
            </a:r>
            <a:r>
              <a:rPr lang="fr-FR" sz="1600" b="1" dirty="0" smtClean="0">
                <a:solidFill>
                  <a:schemeClr val="bg1"/>
                </a:solidFill>
              </a:rPr>
              <a:t/>
            </a:r>
            <a:br>
              <a:rPr lang="fr-FR" sz="1600" b="1" dirty="0" smtClean="0">
                <a:solidFill>
                  <a:schemeClr val="bg1"/>
                </a:solidFill>
              </a:rPr>
            </a:br>
            <a:endParaRPr lang="fr-FR" sz="1600" b="1" dirty="0" smtClean="0">
              <a:solidFill>
                <a:schemeClr val="bg1"/>
              </a:solidFill>
            </a:endParaRPr>
          </a:p>
          <a:p>
            <a:r>
              <a:rPr lang="fr-FR" sz="2400" u="sng" dirty="0" smtClean="0">
                <a:solidFill>
                  <a:schemeClr val="bg1"/>
                </a:solidFill>
              </a:rPr>
              <a:t>Constats</a:t>
            </a:r>
          </a:p>
          <a:p>
            <a:r>
              <a:rPr lang="fr-FR" sz="2000" dirty="0" smtClean="0">
                <a:solidFill>
                  <a:schemeClr val="bg1"/>
                </a:solidFill>
              </a:rPr>
              <a:t>Les élèves réussissent correctement les exercices mais ne réinvestissent pas leurs connaissances dans les écrits.</a:t>
            </a:r>
          </a:p>
          <a:p>
            <a:endParaRPr lang="fr-FR" sz="2000" dirty="0" smtClean="0">
              <a:solidFill>
                <a:schemeClr val="bg1"/>
              </a:solidFill>
            </a:endParaRPr>
          </a:p>
          <a:p>
            <a:r>
              <a:rPr lang="fr-FR" sz="2000" dirty="0" smtClean="0">
                <a:solidFill>
                  <a:schemeClr val="bg1"/>
                </a:solidFill>
              </a:rPr>
              <a:t>En production, le jeune enfant ne dispose pas des ressources cognitives permettant une conduite parallèle de toutes les tâches : recherche d’idées, élaboration de phrases, orthographe des mots, respect des règles, relecture pour corriger ou améliorer …</a:t>
            </a:r>
          </a:p>
          <a:p>
            <a:endParaRPr lang="fr-FR" sz="2000" dirty="0" smtClean="0">
              <a:solidFill>
                <a:schemeClr val="bg1"/>
              </a:solidFill>
            </a:endParaRPr>
          </a:p>
          <a:p>
            <a:r>
              <a:rPr lang="fr-FR" sz="2400" b="1" i="1" dirty="0" smtClean="0">
                <a:solidFill>
                  <a:schemeClr val="bg1"/>
                </a:solidFill>
              </a:rPr>
              <a:t>La mise en œuvre des connaissances ne se fait pas en lien direct 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00034" y="142852"/>
            <a:ext cx="8229600" cy="571504"/>
          </a:xfrm>
        </p:spPr>
        <p:txBody>
          <a:bodyPr>
            <a:normAutofit/>
          </a:bodyPr>
          <a:lstStyle/>
          <a:p>
            <a:r>
              <a:rPr lang="fr-FR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Cinq principes de base</a:t>
            </a:r>
            <a:endParaRPr lang="fr-FR" sz="28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395536" y="1988840"/>
          <a:ext cx="8424936" cy="331236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212468"/>
                <a:gridCol w="4212468"/>
              </a:tblGrid>
              <a:tr h="487113">
                <a:tc>
                  <a:txBody>
                    <a:bodyPr/>
                    <a:lstStyle/>
                    <a:p>
                      <a:r>
                        <a:rPr lang="fr-FR" sz="2400" dirty="0" smtClean="0"/>
                        <a:t>Pour l’enseignant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 smtClean="0"/>
                        <a:t>Pour l’élève</a:t>
                      </a:r>
                      <a:endParaRPr lang="fr-FR" sz="2400" dirty="0"/>
                    </a:p>
                  </a:txBody>
                  <a:tcPr/>
                </a:tc>
              </a:tr>
              <a:tr h="2825255">
                <a:tc>
                  <a:txBody>
                    <a:bodyPr/>
                    <a:lstStyle/>
                    <a:p>
                      <a:r>
                        <a:rPr lang="fr-FR" sz="2400" dirty="0" smtClean="0"/>
                        <a:t>Activer les liens entre orthographe et production</a:t>
                      </a:r>
                    </a:p>
                    <a:p>
                      <a:r>
                        <a:rPr lang="fr-FR" sz="2400" dirty="0" smtClean="0"/>
                        <a:t>Apprendre aux élèves à réviser leurs écrits</a:t>
                      </a:r>
                    </a:p>
                    <a:p>
                      <a:r>
                        <a:rPr lang="fr-FR" sz="2400" dirty="0" smtClean="0"/>
                        <a:t>Aller à l’essentiel (progressivité)</a:t>
                      </a:r>
                    </a:p>
                    <a:p>
                      <a:r>
                        <a:rPr lang="fr-FR" sz="2400" dirty="0" smtClean="0"/>
                        <a:t>Voir aussi les réussites (pas seulement les erreurs)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 smtClean="0"/>
                        <a:t>Apprendre à travailler en plusieurs phases</a:t>
                      </a:r>
                    </a:p>
                    <a:p>
                      <a:r>
                        <a:rPr lang="fr-FR" sz="2400" dirty="0" smtClean="0"/>
                        <a:t>Utiliser les outils à sa disposition </a:t>
                      </a:r>
                    </a:p>
                    <a:p>
                      <a:r>
                        <a:rPr lang="fr-FR" sz="2400" dirty="0" smtClean="0"/>
                        <a:t>Se</a:t>
                      </a:r>
                      <a:r>
                        <a:rPr lang="fr-FR" sz="2400" baseline="0" dirty="0" smtClean="0"/>
                        <a:t> questionner dès l’écriture (doute orthographique)</a:t>
                      </a:r>
                      <a:endParaRPr lang="fr-FR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07504" y="908720"/>
            <a:ext cx="89289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75000"/>
                  </a:schemeClr>
                </a:solidFill>
              </a:rPr>
              <a:t>1-Différencier connaissance et mise en œuvre</a:t>
            </a:r>
            <a:endParaRPr lang="fr-FR" sz="3200" dirty="0"/>
          </a:p>
        </p:txBody>
      </p:sp>
      <p:sp>
        <p:nvSpPr>
          <p:cNvPr id="5" name="ZoneTexte 4"/>
          <p:cNvSpPr txBox="1"/>
          <p:nvPr/>
        </p:nvSpPr>
        <p:spPr>
          <a:xfrm>
            <a:off x="899592" y="5589240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Les activités proposées en dernière partie répondent à ces objectifs</a:t>
            </a:r>
            <a:endParaRPr lang="fr-FR" b="1" i="1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00034" y="142852"/>
            <a:ext cx="8229600" cy="571504"/>
          </a:xfrm>
        </p:spPr>
        <p:txBody>
          <a:bodyPr>
            <a:normAutofit/>
          </a:bodyPr>
          <a:lstStyle/>
          <a:p>
            <a:r>
              <a:rPr lang="fr-FR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Cinq principes de base</a:t>
            </a:r>
            <a:endParaRPr lang="fr-FR" sz="28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07504" y="1052736"/>
            <a:ext cx="885698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75000"/>
                  </a:schemeClr>
                </a:solidFill>
              </a:rPr>
              <a:t>2-Distinguer mémorisation et analyse</a:t>
            </a:r>
            <a:r>
              <a:rPr lang="fr-FR" sz="1600" b="1" dirty="0" smtClean="0">
                <a:solidFill>
                  <a:schemeClr val="bg1"/>
                </a:solidFill>
              </a:rPr>
              <a:t/>
            </a:r>
            <a:br>
              <a:rPr lang="fr-FR" sz="1600" b="1" dirty="0" smtClean="0">
                <a:solidFill>
                  <a:schemeClr val="bg1"/>
                </a:solidFill>
              </a:rPr>
            </a:br>
            <a:endParaRPr lang="fr-FR" sz="1600" b="1" dirty="0" smtClean="0">
              <a:solidFill>
                <a:schemeClr val="bg1"/>
              </a:solidFill>
            </a:endParaRPr>
          </a:p>
          <a:p>
            <a:pPr algn="ctr"/>
            <a:r>
              <a:rPr lang="fr-FR" sz="2000" b="1" dirty="0" smtClean="0">
                <a:solidFill>
                  <a:schemeClr val="bg1"/>
                </a:solidFill>
              </a:rPr>
              <a:t>Peu de mots s’écrivent comme ils se prononcent</a:t>
            </a:r>
          </a:p>
          <a:p>
            <a:pPr algn="ctr"/>
            <a:r>
              <a:rPr lang="fr-FR" sz="2000" b="1" i="1" dirty="0" smtClean="0">
                <a:solidFill>
                  <a:schemeClr val="bg1"/>
                </a:solidFill>
              </a:rPr>
              <a:t>Pourquoi pas « </a:t>
            </a:r>
            <a:r>
              <a:rPr lang="fr-FR" sz="2000" b="1" i="1" dirty="0" err="1" smtClean="0">
                <a:solidFill>
                  <a:schemeClr val="bg1"/>
                </a:solidFill>
              </a:rPr>
              <a:t>berso</a:t>
            </a:r>
            <a:r>
              <a:rPr lang="fr-FR" sz="2000" b="1" i="1" dirty="0" smtClean="0">
                <a:solidFill>
                  <a:schemeClr val="bg1"/>
                </a:solidFill>
              </a:rPr>
              <a:t> » au lieu de « berceau » ?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23528" y="2708920"/>
            <a:ext cx="856895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Orthographe lexicale</a:t>
            </a:r>
          </a:p>
          <a:p>
            <a:r>
              <a:rPr lang="fr-FR" sz="2400" b="1" i="1" dirty="0" smtClean="0">
                <a:solidFill>
                  <a:schemeClr val="bg1"/>
                </a:solidFill>
              </a:rPr>
              <a:t>Plusieurs facteurs rendent compliquée la mémorisation des mots</a:t>
            </a:r>
          </a:p>
          <a:p>
            <a:endParaRPr lang="fr-FR" sz="2400" dirty="0" smtClean="0">
              <a:solidFill>
                <a:schemeClr val="bg1"/>
              </a:solidFill>
            </a:endParaRPr>
          </a:p>
          <a:p>
            <a:pPr>
              <a:buFontTx/>
              <a:buChar char="-"/>
            </a:pPr>
            <a:r>
              <a:rPr lang="fr-FR" sz="2400" dirty="0" smtClean="0">
                <a:solidFill>
                  <a:schemeClr val="bg1"/>
                </a:solidFill>
              </a:rPr>
              <a:t>La fréquence du mot</a:t>
            </a:r>
          </a:p>
          <a:p>
            <a:pPr>
              <a:buFontTx/>
              <a:buChar char="-"/>
            </a:pPr>
            <a:r>
              <a:rPr lang="fr-FR" sz="2400" dirty="0" smtClean="0">
                <a:solidFill>
                  <a:schemeClr val="bg1"/>
                </a:solidFill>
              </a:rPr>
              <a:t>La fréquence des correspondances phonèmes graphèmes</a:t>
            </a:r>
          </a:p>
          <a:p>
            <a:pPr>
              <a:buFontTx/>
              <a:buChar char="-"/>
            </a:pPr>
            <a:r>
              <a:rPr lang="fr-FR" sz="2400" dirty="0" smtClean="0">
                <a:solidFill>
                  <a:schemeClr val="bg1"/>
                </a:solidFill>
              </a:rPr>
              <a:t>Le nombre de graphèmes potentiels</a:t>
            </a:r>
          </a:p>
          <a:p>
            <a:pPr>
              <a:buFontTx/>
              <a:buChar char="-"/>
            </a:pPr>
            <a:r>
              <a:rPr lang="fr-FR" sz="2400" dirty="0" smtClean="0">
                <a:solidFill>
                  <a:schemeClr val="bg1"/>
                </a:solidFill>
              </a:rPr>
              <a:t>Les lettres muettes</a:t>
            </a:r>
          </a:p>
          <a:p>
            <a:pPr>
              <a:buFontTx/>
              <a:buChar char="-"/>
            </a:pPr>
            <a:r>
              <a:rPr lang="fr-FR" sz="2400" dirty="0" smtClean="0">
                <a:solidFill>
                  <a:schemeClr val="bg1"/>
                </a:solidFill>
              </a:rPr>
              <a:t>La distinction graphique des homophones</a:t>
            </a:r>
            <a:endParaRPr lang="fr-FR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00034" y="142852"/>
            <a:ext cx="8229600" cy="571504"/>
          </a:xfrm>
        </p:spPr>
        <p:txBody>
          <a:bodyPr>
            <a:normAutofit/>
          </a:bodyPr>
          <a:lstStyle/>
          <a:p>
            <a:r>
              <a:rPr lang="fr-FR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Cinq principes de base</a:t>
            </a:r>
            <a:endParaRPr lang="fr-FR" sz="28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07504" y="1052736"/>
            <a:ext cx="88569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75000"/>
                  </a:schemeClr>
                </a:solidFill>
              </a:rPr>
              <a:t>2-Distinguer mémorisation et analyse</a:t>
            </a:r>
            <a:r>
              <a:rPr lang="fr-FR" sz="1600" b="1" dirty="0" smtClean="0">
                <a:solidFill>
                  <a:schemeClr val="bg1"/>
                </a:solidFill>
              </a:rPr>
              <a:t/>
            </a:r>
            <a:br>
              <a:rPr lang="fr-FR" sz="1600" b="1" dirty="0" smtClean="0">
                <a:solidFill>
                  <a:schemeClr val="bg1"/>
                </a:solidFill>
              </a:rPr>
            </a:br>
            <a:endParaRPr lang="fr-FR" sz="1600" b="1" dirty="0" smtClean="0">
              <a:solidFill>
                <a:schemeClr val="bg1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23528" y="2060848"/>
            <a:ext cx="8568952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Orthographe lexicale</a:t>
            </a:r>
          </a:p>
          <a:p>
            <a:r>
              <a:rPr lang="fr-FR" sz="2400" b="1" i="1" dirty="0" smtClean="0">
                <a:solidFill>
                  <a:schemeClr val="bg1"/>
                </a:solidFill>
              </a:rPr>
              <a:t>Comment favoriser cette mémorisation ?</a:t>
            </a:r>
          </a:p>
          <a:p>
            <a:endParaRPr lang="fr-FR" sz="2400" dirty="0" smtClean="0">
              <a:solidFill>
                <a:schemeClr val="bg1"/>
              </a:solidFill>
            </a:endParaRPr>
          </a:p>
          <a:p>
            <a:pPr>
              <a:buFontTx/>
              <a:buChar char="-"/>
            </a:pPr>
            <a:r>
              <a:rPr lang="fr-FR" sz="2400" dirty="0" smtClean="0">
                <a:solidFill>
                  <a:schemeClr val="bg1"/>
                </a:solidFill>
              </a:rPr>
              <a:t>Choisir les mots à apprendre : mots imagés, mots utiles, mots fréquents</a:t>
            </a:r>
          </a:p>
          <a:p>
            <a:pPr>
              <a:buFontTx/>
              <a:buChar char="-"/>
            </a:pPr>
            <a:r>
              <a:rPr lang="fr-FR" sz="2400" dirty="0" smtClean="0">
                <a:solidFill>
                  <a:schemeClr val="bg1"/>
                </a:solidFill>
              </a:rPr>
              <a:t>Manipuler les mots : classer, catégoriser, distinguer des indices pertinents</a:t>
            </a:r>
          </a:p>
          <a:p>
            <a:pPr>
              <a:buFontTx/>
              <a:buChar char="-"/>
            </a:pPr>
            <a:r>
              <a:rPr lang="fr-FR" sz="2400" dirty="0" smtClean="0">
                <a:solidFill>
                  <a:schemeClr val="bg1"/>
                </a:solidFill>
              </a:rPr>
              <a:t>Analyser les mots : familles, morphologie, suffixes, préfixes, prononciation, particularité …</a:t>
            </a:r>
          </a:p>
          <a:p>
            <a:pPr>
              <a:buFontTx/>
              <a:buChar char="-"/>
            </a:pPr>
            <a:endParaRPr lang="fr-FR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00034" y="142852"/>
            <a:ext cx="8229600" cy="571504"/>
          </a:xfrm>
        </p:spPr>
        <p:txBody>
          <a:bodyPr>
            <a:normAutofit/>
          </a:bodyPr>
          <a:lstStyle/>
          <a:p>
            <a:r>
              <a:rPr lang="fr-FR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Cinq principes de base</a:t>
            </a:r>
            <a:endParaRPr lang="fr-FR" sz="28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79512" y="764704"/>
            <a:ext cx="88569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75000"/>
                  </a:schemeClr>
                </a:solidFill>
              </a:rPr>
              <a:t>2-Distinguer mémorisation et analyse</a:t>
            </a:r>
            <a:r>
              <a:rPr lang="fr-FR" sz="1600" b="1" dirty="0" smtClean="0">
                <a:solidFill>
                  <a:schemeClr val="bg1"/>
                </a:solidFill>
              </a:rPr>
              <a:t/>
            </a:r>
            <a:br>
              <a:rPr lang="fr-FR" sz="1600" b="1" dirty="0" smtClean="0">
                <a:solidFill>
                  <a:schemeClr val="bg1"/>
                </a:solidFill>
              </a:rPr>
            </a:br>
            <a:endParaRPr lang="fr-FR" sz="1600" b="1" dirty="0" smtClean="0">
              <a:solidFill>
                <a:schemeClr val="bg1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95536" y="1484784"/>
            <a:ext cx="8568952" cy="4262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Orthographe grammaticale</a:t>
            </a:r>
          </a:p>
          <a:p>
            <a:r>
              <a:rPr lang="fr-FR" sz="2400" b="1" i="1" dirty="0" smtClean="0">
                <a:solidFill>
                  <a:schemeClr val="bg1"/>
                </a:solidFill>
              </a:rPr>
              <a:t>Variations en nombre d’un mot (chaînes d’accord)</a:t>
            </a:r>
          </a:p>
          <a:p>
            <a:endParaRPr lang="fr-FR" sz="1100" dirty="0" smtClean="0">
              <a:solidFill>
                <a:schemeClr val="bg1"/>
              </a:solidFill>
            </a:endParaRPr>
          </a:p>
          <a:p>
            <a:r>
              <a:rPr lang="fr-FR" sz="2400" dirty="0" smtClean="0">
                <a:solidFill>
                  <a:schemeClr val="bg1"/>
                </a:solidFill>
              </a:rPr>
              <a:t>Variations souvent inaudibles : chante – chantent</a:t>
            </a:r>
            <a:br>
              <a:rPr lang="fr-FR" sz="2400" dirty="0" smtClean="0">
                <a:solidFill>
                  <a:schemeClr val="bg1"/>
                </a:solidFill>
              </a:rPr>
            </a:br>
            <a:endParaRPr lang="fr-FR" sz="2400" dirty="0" smtClean="0">
              <a:solidFill>
                <a:schemeClr val="bg1"/>
              </a:solidFill>
            </a:endParaRPr>
          </a:p>
          <a:p>
            <a:r>
              <a:rPr lang="fr-FR" sz="2400" dirty="0" smtClean="0">
                <a:solidFill>
                  <a:schemeClr val="bg1"/>
                </a:solidFill>
              </a:rPr>
              <a:t>Au moment de l’écriture, l’élève doit </a:t>
            </a:r>
          </a:p>
          <a:p>
            <a:pPr>
              <a:buFontTx/>
              <a:buChar char="-"/>
            </a:pPr>
            <a:r>
              <a:rPr lang="fr-FR" sz="2400" dirty="0" smtClean="0">
                <a:solidFill>
                  <a:schemeClr val="bg1"/>
                </a:solidFill>
              </a:rPr>
              <a:t> catégoriser le mot (identifier sa nature) </a:t>
            </a:r>
          </a:p>
          <a:p>
            <a:pPr>
              <a:buFontTx/>
              <a:buChar char="-"/>
            </a:pPr>
            <a:r>
              <a:rPr lang="fr-FR" sz="2400" dirty="0" smtClean="0">
                <a:solidFill>
                  <a:schemeClr val="bg1"/>
                </a:solidFill>
              </a:rPr>
              <a:t> analyser le contexte</a:t>
            </a:r>
          </a:p>
          <a:p>
            <a:endParaRPr lang="fr-FR" sz="1600" dirty="0" smtClean="0">
              <a:solidFill>
                <a:schemeClr val="bg1"/>
              </a:solidFill>
            </a:endParaRPr>
          </a:p>
          <a:p>
            <a:r>
              <a:rPr lang="fr-FR" sz="2400" i="1" dirty="0" smtClean="0">
                <a:solidFill>
                  <a:schemeClr val="bg1"/>
                </a:solidFill>
              </a:rPr>
              <a:t>Il ne suffit pas de connaître la règle, il faut d’abord reconnaître le mot dans la phrase puis trouver avec quoi il s’accorde.</a:t>
            </a:r>
          </a:p>
          <a:p>
            <a:endParaRPr lang="fr-FR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00034" y="142852"/>
            <a:ext cx="8229600" cy="571504"/>
          </a:xfrm>
        </p:spPr>
        <p:txBody>
          <a:bodyPr>
            <a:normAutofit/>
          </a:bodyPr>
          <a:lstStyle/>
          <a:p>
            <a:r>
              <a:rPr lang="fr-FR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Cinq principes de base</a:t>
            </a:r>
            <a:endParaRPr lang="fr-FR" sz="28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79512" y="764704"/>
            <a:ext cx="88569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75000"/>
                  </a:schemeClr>
                </a:solidFill>
              </a:rPr>
              <a:t>3-Etablir une progression véritable</a:t>
            </a:r>
            <a:r>
              <a:rPr lang="fr-FR" sz="1600" b="1" dirty="0" smtClean="0">
                <a:solidFill>
                  <a:schemeClr val="bg1"/>
                </a:solidFill>
              </a:rPr>
              <a:t/>
            </a:r>
            <a:br>
              <a:rPr lang="fr-FR" sz="1600" b="1" dirty="0" smtClean="0">
                <a:solidFill>
                  <a:schemeClr val="bg1"/>
                </a:solidFill>
              </a:rPr>
            </a:br>
            <a:endParaRPr lang="fr-FR" sz="1600" b="1" dirty="0" smtClean="0">
              <a:solidFill>
                <a:schemeClr val="bg1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95536" y="1484784"/>
            <a:ext cx="856895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chemeClr val="bg1"/>
                </a:solidFill>
              </a:rPr>
              <a:t>Du début du cycle 2 à la fin du cycle 3</a:t>
            </a:r>
          </a:p>
          <a:p>
            <a:endParaRPr lang="fr-FR" sz="1200" b="1" dirty="0" smtClean="0">
              <a:solidFill>
                <a:schemeClr val="bg1"/>
              </a:solidFill>
            </a:endParaRPr>
          </a:p>
          <a:p>
            <a:r>
              <a:rPr lang="fr-FR" sz="2400" dirty="0" smtClean="0">
                <a:solidFill>
                  <a:schemeClr val="bg1"/>
                </a:solidFill>
              </a:rPr>
              <a:t>Prendre son temps</a:t>
            </a:r>
            <a:br>
              <a:rPr lang="fr-FR" sz="2400" dirty="0" smtClean="0">
                <a:solidFill>
                  <a:schemeClr val="bg1"/>
                </a:solidFill>
              </a:rPr>
            </a:br>
            <a:r>
              <a:rPr lang="fr-FR" sz="2400" dirty="0" smtClean="0">
                <a:solidFill>
                  <a:schemeClr val="bg1"/>
                </a:solidFill>
              </a:rPr>
              <a:t>Aller du simple au compliqué</a:t>
            </a:r>
            <a:br>
              <a:rPr lang="fr-FR" sz="2400" dirty="0" smtClean="0">
                <a:solidFill>
                  <a:schemeClr val="bg1"/>
                </a:solidFill>
              </a:rPr>
            </a:br>
            <a:r>
              <a:rPr lang="fr-FR" sz="2400" dirty="0" smtClean="0">
                <a:solidFill>
                  <a:schemeClr val="bg1"/>
                </a:solidFill>
              </a:rPr>
              <a:t>Voir moins de choses mais plus en profondeur</a:t>
            </a:r>
          </a:p>
          <a:p>
            <a:r>
              <a:rPr lang="fr-FR" sz="2400" dirty="0" smtClean="0">
                <a:solidFill>
                  <a:schemeClr val="bg1"/>
                </a:solidFill>
              </a:rPr>
              <a:t>Réinvestir en C3 des notions déjà apprises en C2</a:t>
            </a:r>
          </a:p>
          <a:p>
            <a:endParaRPr lang="fr-FR" sz="2400" dirty="0">
              <a:solidFill>
                <a:schemeClr val="bg1"/>
              </a:solidFill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/>
        </p:nvGraphicFramePr>
        <p:xfrm>
          <a:off x="395536" y="3933056"/>
          <a:ext cx="8424936" cy="229975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816424"/>
                <a:gridCol w="4608512"/>
              </a:tblGrid>
              <a:tr h="317682">
                <a:tc>
                  <a:txBody>
                    <a:bodyPr/>
                    <a:lstStyle/>
                    <a:p>
                      <a:r>
                        <a:rPr lang="fr-FR" sz="2400" dirty="0" smtClean="0"/>
                        <a:t>Orthographe lexicale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 smtClean="0"/>
                        <a:t>Orthographe grammaticale</a:t>
                      </a:r>
                      <a:endParaRPr lang="fr-FR" sz="2400" dirty="0"/>
                    </a:p>
                  </a:txBody>
                  <a:tcPr/>
                </a:tc>
              </a:tr>
              <a:tr h="1842558">
                <a:tc>
                  <a:txBody>
                    <a:bodyPr/>
                    <a:lstStyle/>
                    <a:p>
                      <a:r>
                        <a:rPr lang="fr-FR" sz="2400" dirty="0" smtClean="0"/>
                        <a:t>Répertoire des mots</a:t>
                      </a:r>
                    </a:p>
                    <a:p>
                      <a:r>
                        <a:rPr lang="fr-FR" sz="2400" dirty="0" smtClean="0"/>
                        <a:t>Voir listes de fréquence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 smtClean="0"/>
                        <a:t>Notions syntaxiques et morphologiques correspondants aux </a:t>
                      </a:r>
                      <a:r>
                        <a:rPr lang="fr-FR" sz="2400" b="1" dirty="0" smtClean="0"/>
                        <a:t>structures</a:t>
                      </a:r>
                      <a:r>
                        <a:rPr lang="fr-FR" sz="2400" b="1" baseline="0" dirty="0" smtClean="0"/>
                        <a:t> des types d’écrits travaillés.</a:t>
                      </a:r>
                      <a:endParaRPr lang="fr-FR" sz="24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00034" y="142852"/>
            <a:ext cx="8229600" cy="571504"/>
          </a:xfrm>
        </p:spPr>
        <p:txBody>
          <a:bodyPr>
            <a:normAutofit/>
          </a:bodyPr>
          <a:lstStyle/>
          <a:p>
            <a:r>
              <a:rPr lang="fr-FR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Cinq principes de base</a:t>
            </a:r>
            <a:endParaRPr lang="fr-FR" sz="28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79512" y="764704"/>
            <a:ext cx="88569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75000"/>
                  </a:schemeClr>
                </a:solidFill>
              </a:rPr>
              <a:t>4-Pratiquer une évaluation positive</a:t>
            </a:r>
            <a:r>
              <a:rPr lang="fr-FR" sz="1600" b="1" dirty="0" smtClean="0">
                <a:solidFill>
                  <a:schemeClr val="bg1"/>
                </a:solidFill>
              </a:rPr>
              <a:t/>
            </a:r>
            <a:br>
              <a:rPr lang="fr-FR" sz="1600" b="1" dirty="0" smtClean="0">
                <a:solidFill>
                  <a:schemeClr val="bg1"/>
                </a:solidFill>
              </a:rPr>
            </a:br>
            <a:endParaRPr lang="fr-FR" sz="1600" b="1" dirty="0" smtClean="0">
              <a:solidFill>
                <a:schemeClr val="bg1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95536" y="1484784"/>
            <a:ext cx="856895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chemeClr val="bg1"/>
                </a:solidFill>
              </a:rPr>
              <a:t>Posture de l’enseignant </a:t>
            </a:r>
            <a:br>
              <a:rPr lang="fr-FR" sz="2400" b="1" dirty="0" smtClean="0">
                <a:solidFill>
                  <a:schemeClr val="bg1"/>
                </a:solidFill>
              </a:rPr>
            </a:br>
            <a:endParaRPr lang="fr-FR" sz="2400" b="1" dirty="0" smtClean="0">
              <a:solidFill>
                <a:schemeClr val="bg1"/>
              </a:solidFill>
            </a:endParaRPr>
          </a:p>
          <a:p>
            <a:pPr>
              <a:buFontTx/>
              <a:buChar char="-"/>
            </a:pPr>
            <a:r>
              <a:rPr lang="fr-FR" sz="2400" dirty="0" smtClean="0">
                <a:solidFill>
                  <a:schemeClr val="bg1"/>
                </a:solidFill>
              </a:rPr>
              <a:t>Oser une évaluation différente qui tient compte des réussites</a:t>
            </a:r>
          </a:p>
          <a:p>
            <a:pPr>
              <a:buFontTx/>
              <a:buChar char="-"/>
            </a:pPr>
            <a:r>
              <a:rPr lang="fr-FR" sz="2400" dirty="0" smtClean="0">
                <a:solidFill>
                  <a:schemeClr val="bg1"/>
                </a:solidFill>
              </a:rPr>
              <a:t>Ne pas évaluer tout le temps </a:t>
            </a:r>
            <a:r>
              <a:rPr lang="fr-FR" sz="2000" dirty="0" smtClean="0">
                <a:solidFill>
                  <a:schemeClr val="bg1"/>
                </a:solidFill>
              </a:rPr>
              <a:t>(ex : dictée à considérer avant tout comme un entraînement)</a:t>
            </a:r>
          </a:p>
          <a:p>
            <a:pPr>
              <a:buFontTx/>
              <a:buChar char="-"/>
            </a:pPr>
            <a:r>
              <a:rPr lang="fr-FR" sz="2400" dirty="0" smtClean="0">
                <a:solidFill>
                  <a:schemeClr val="bg1"/>
                </a:solidFill>
              </a:rPr>
              <a:t>Essayer de comprendre l’erreur et la logique de pensée des élèves</a:t>
            </a:r>
          </a:p>
          <a:p>
            <a:endParaRPr lang="fr-FR" sz="1200" b="1" dirty="0" smtClean="0">
              <a:solidFill>
                <a:schemeClr val="bg1"/>
              </a:solidFill>
            </a:endParaRPr>
          </a:p>
          <a:p>
            <a:endParaRPr lang="fr-FR" sz="2400" dirty="0">
              <a:solidFill>
                <a:schemeClr val="bg1"/>
              </a:solidFill>
            </a:endParaRPr>
          </a:p>
        </p:txBody>
      </p:sp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395536" y="3789040"/>
          <a:ext cx="8496944" cy="11125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312368"/>
                <a:gridCol w="5184576"/>
              </a:tblGrid>
              <a:tr h="370840">
                <a:tc>
                  <a:txBody>
                    <a:bodyPr/>
                    <a:lstStyle/>
                    <a:p>
                      <a:r>
                        <a:rPr lang="fr-FR" b="0" i="0" dirty="0" smtClean="0">
                          <a:solidFill>
                            <a:schemeClr val="bg1"/>
                          </a:solidFill>
                        </a:rPr>
                        <a:t>Des étés ensoleill</a:t>
                      </a:r>
                      <a:r>
                        <a:rPr lang="fr-FR" b="0" i="0" u="sng" dirty="0" smtClean="0">
                          <a:solidFill>
                            <a:schemeClr val="bg1"/>
                          </a:solidFill>
                        </a:rPr>
                        <a:t>é</a:t>
                      </a:r>
                      <a:endParaRPr lang="fr-FR" b="0" i="0" u="sng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95000"/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b="0" i="0" dirty="0" smtClean="0">
                          <a:solidFill>
                            <a:schemeClr val="bg1"/>
                          </a:solidFill>
                        </a:rPr>
                        <a:t>Pas de s, il n’y a qu’un soleil.</a:t>
                      </a:r>
                      <a:endParaRPr lang="fr-FR" b="0" i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95000"/>
                        <a:alpha val="99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800" b="0" i="0" dirty="0" smtClean="0">
                          <a:solidFill>
                            <a:schemeClr val="bg1"/>
                          </a:solidFill>
                        </a:rPr>
                        <a:t>Elle voi</a:t>
                      </a:r>
                      <a:r>
                        <a:rPr lang="fr-FR" sz="1800" b="0" i="0" u="sng" dirty="0" smtClean="0">
                          <a:solidFill>
                            <a:schemeClr val="bg1"/>
                          </a:solidFill>
                        </a:rPr>
                        <a:t>e</a:t>
                      </a:r>
                      <a:r>
                        <a:rPr lang="fr-FR" sz="1800" b="0" i="0" dirty="0" smtClean="0">
                          <a:solidFill>
                            <a:schemeClr val="bg1"/>
                          </a:solidFill>
                        </a:rPr>
                        <a:t> la maison</a:t>
                      </a:r>
                      <a:endParaRPr lang="fr-FR" b="0" i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95000"/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b="0" i="0" dirty="0" smtClean="0">
                          <a:solidFill>
                            <a:schemeClr val="bg1"/>
                          </a:solidFill>
                        </a:rPr>
                        <a:t>C’est une fille qui voit. On parle d’une maison.</a:t>
                      </a:r>
                      <a:endParaRPr lang="fr-FR" b="0" i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95000"/>
                        <a:alpha val="99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b="0" i="0" dirty="0" smtClean="0">
                          <a:solidFill>
                            <a:schemeClr val="bg1"/>
                          </a:solidFill>
                        </a:rPr>
                        <a:t>Ils veule</a:t>
                      </a:r>
                      <a:r>
                        <a:rPr lang="fr-FR" b="0" i="0" u="sng" dirty="0" smtClean="0">
                          <a:solidFill>
                            <a:schemeClr val="bg1"/>
                          </a:solidFill>
                        </a:rPr>
                        <a:t>s </a:t>
                      </a:r>
                      <a:r>
                        <a:rPr lang="fr-FR" b="0" i="0" dirty="0" smtClean="0">
                          <a:solidFill>
                            <a:schemeClr val="bg1"/>
                          </a:solidFill>
                        </a:rPr>
                        <a:t>dessin</a:t>
                      </a:r>
                      <a:r>
                        <a:rPr lang="fr-FR" b="0" i="0" u="sng" dirty="0" smtClean="0">
                          <a:solidFill>
                            <a:schemeClr val="bg1"/>
                          </a:solidFill>
                        </a:rPr>
                        <a:t>és</a:t>
                      </a:r>
                      <a:endParaRPr lang="fr-FR" b="0" i="0" u="sng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95000"/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b="0" i="0" dirty="0" smtClean="0">
                          <a:solidFill>
                            <a:schemeClr val="bg1"/>
                          </a:solidFill>
                        </a:rPr>
                        <a:t>Ils sont plusieurs. Je mets « s » partout</a:t>
                      </a:r>
                      <a:endParaRPr lang="fr-FR" b="0" i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95000"/>
                        <a:alpha val="99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39552" y="5445224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 smtClean="0">
                <a:solidFill>
                  <a:schemeClr val="bg1"/>
                </a:solidFill>
              </a:rPr>
              <a:t>Document : entretiens d’explicitation</a:t>
            </a:r>
            <a:endParaRPr lang="fr-FR" b="1" i="1" dirty="0">
              <a:solidFill>
                <a:schemeClr val="bg1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4932040" y="5517232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 smtClean="0">
                <a:solidFill>
                  <a:schemeClr val="bg1"/>
                </a:solidFill>
              </a:rPr>
              <a:t>Phrase donnée, dictée négociée,  APC …</a:t>
            </a:r>
            <a:endParaRPr lang="fr-FR" i="1" dirty="0">
              <a:solidFill>
                <a:schemeClr val="bg1"/>
              </a:solidFill>
            </a:endParaRPr>
          </a:p>
        </p:txBody>
      </p:sp>
      <p:cxnSp>
        <p:nvCxnSpPr>
          <p:cNvPr id="10" name="Connecteur droit avec flèche 9"/>
          <p:cNvCxnSpPr/>
          <p:nvPr/>
        </p:nvCxnSpPr>
        <p:spPr>
          <a:xfrm flipV="1">
            <a:off x="8316416" y="3933056"/>
            <a:ext cx="0" cy="1440160"/>
          </a:xfrm>
          <a:prstGeom prst="straightConnector1">
            <a:avLst/>
          </a:prstGeom>
          <a:ln w="57150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4932040" y="5445224"/>
            <a:ext cx="3816424" cy="432048"/>
          </a:xfrm>
          <a:prstGeom prst="rect">
            <a:avLst/>
          </a:prstGeom>
          <a:noFill/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00034" y="142852"/>
            <a:ext cx="8229600" cy="571504"/>
          </a:xfrm>
        </p:spPr>
        <p:txBody>
          <a:bodyPr>
            <a:normAutofit/>
          </a:bodyPr>
          <a:lstStyle/>
          <a:p>
            <a:r>
              <a:rPr lang="fr-FR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Cinq principes de base</a:t>
            </a:r>
            <a:endParaRPr lang="fr-FR" sz="28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79512" y="764704"/>
            <a:ext cx="88569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75000"/>
                  </a:schemeClr>
                </a:solidFill>
              </a:rPr>
              <a:t>4-Pratiquer une évaluation positive</a:t>
            </a:r>
            <a:r>
              <a:rPr lang="fr-FR" sz="1600" b="1" dirty="0" smtClean="0">
                <a:solidFill>
                  <a:schemeClr val="bg1"/>
                </a:solidFill>
              </a:rPr>
              <a:t/>
            </a:r>
            <a:br>
              <a:rPr lang="fr-FR" sz="1600" b="1" dirty="0" smtClean="0">
                <a:solidFill>
                  <a:schemeClr val="bg1"/>
                </a:solidFill>
              </a:rPr>
            </a:br>
            <a:endParaRPr lang="fr-FR" sz="1600" b="1" dirty="0" smtClean="0">
              <a:solidFill>
                <a:schemeClr val="bg1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95536" y="1484785"/>
            <a:ext cx="85689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chemeClr val="bg1"/>
                </a:solidFill>
              </a:rPr>
              <a:t>3 dimensions pour évaluer les progrès en orthographe</a:t>
            </a:r>
            <a:endParaRPr lang="fr-FR" sz="1200" b="1" dirty="0" smtClean="0">
              <a:solidFill>
                <a:schemeClr val="bg1"/>
              </a:solidFill>
            </a:endParaRPr>
          </a:p>
          <a:p>
            <a:endParaRPr lang="fr-FR" sz="2400" dirty="0">
              <a:solidFill>
                <a:schemeClr val="bg1"/>
              </a:solidFill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/>
        </p:nvGraphicFramePr>
        <p:xfrm>
          <a:off x="251520" y="2204864"/>
          <a:ext cx="8568951" cy="3200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592288"/>
                <a:gridCol w="2880320"/>
                <a:gridCol w="3096343"/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Une épreuve spécifique en rapport avec un savoir travaillé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Une production écrite (orthographe en usage)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Une dictée diagnostique reconduite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Un exercice classique d’entraînement ou de transformation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Une création de phrases avec des contraintes d’écriture</a:t>
                      </a:r>
                    </a:p>
                    <a:p>
                      <a:r>
                        <a:rPr lang="fr-FR" dirty="0" smtClean="0"/>
                        <a:t>Une relecture différée d’une partie d’un texte (balisage des erreurs)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Un même texte donné trois fois dans l’année.</a:t>
                      </a:r>
                    </a:p>
                    <a:p>
                      <a:r>
                        <a:rPr lang="fr-FR" dirty="0" smtClean="0"/>
                        <a:t>Le corrigé n’est pas fourni mais le pourcentage de réussite est donné.</a:t>
                      </a:r>
                    </a:p>
                    <a:p>
                      <a:r>
                        <a:rPr lang="fr-FR" dirty="0" smtClean="0"/>
                        <a:t>On mesure le parcours de l’élève sur le long terme en lien avec le travail mené en classe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683568" y="5733256"/>
            <a:ext cx="7056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 smtClean="0">
                <a:solidFill>
                  <a:schemeClr val="bg1"/>
                </a:solidFill>
                <a:hlinkClick r:id="rId2" action="ppaction://hlinkfile"/>
              </a:rPr>
              <a:t>Exemple de dictée diagnostique </a:t>
            </a:r>
            <a:r>
              <a:rPr lang="fr-FR" b="1" i="1" dirty="0" smtClean="0">
                <a:solidFill>
                  <a:schemeClr val="bg1"/>
                </a:solidFill>
              </a:rPr>
              <a:t>– F Picot</a:t>
            </a:r>
            <a:endParaRPr lang="fr-FR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00034" y="142852"/>
            <a:ext cx="8229600" cy="571504"/>
          </a:xfrm>
        </p:spPr>
        <p:txBody>
          <a:bodyPr>
            <a:normAutofit/>
          </a:bodyPr>
          <a:lstStyle/>
          <a:p>
            <a:r>
              <a:rPr lang="fr-FR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Cinq principes de base</a:t>
            </a:r>
            <a:endParaRPr lang="fr-FR" sz="28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0" y="90872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75000"/>
                  </a:schemeClr>
                </a:solidFill>
              </a:rPr>
              <a:t>5-Proposer des activités qui engagent les élèves</a:t>
            </a:r>
            <a:r>
              <a:rPr lang="fr-FR" sz="1600" b="1" dirty="0" smtClean="0">
                <a:solidFill>
                  <a:schemeClr val="bg1"/>
                </a:solidFill>
              </a:rPr>
              <a:t/>
            </a:r>
            <a:br>
              <a:rPr lang="fr-FR" sz="1600" b="1" dirty="0" smtClean="0">
                <a:solidFill>
                  <a:schemeClr val="bg1"/>
                </a:solidFill>
              </a:rPr>
            </a:br>
            <a:endParaRPr lang="fr-FR" sz="1600" b="1" dirty="0" smtClean="0">
              <a:solidFill>
                <a:schemeClr val="bg1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323528" y="2204865"/>
            <a:ext cx="8568952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chemeClr val="bg1"/>
                </a:solidFill>
              </a:rPr>
              <a:t>La fausse activité</a:t>
            </a:r>
          </a:p>
          <a:p>
            <a:r>
              <a:rPr lang="fr-FR" sz="2000" dirty="0" smtClean="0">
                <a:solidFill>
                  <a:schemeClr val="bg1"/>
                </a:solidFill>
              </a:rPr>
              <a:t>Un élève qui lève le doigt,  écrit,  exécute la tâche demandée, qui semble appliqué n’est pas nécessairement mobilisé sur une tâche intellectuelle.</a:t>
            </a:r>
          </a:p>
          <a:p>
            <a:endParaRPr lang="fr-FR" sz="2000" dirty="0" smtClean="0">
              <a:solidFill>
                <a:schemeClr val="bg1"/>
              </a:solidFill>
            </a:endParaRPr>
          </a:p>
          <a:p>
            <a:r>
              <a:rPr lang="fr-FR" sz="2000" b="1" dirty="0" smtClean="0">
                <a:solidFill>
                  <a:schemeClr val="bg1"/>
                </a:solidFill>
              </a:rPr>
              <a:t>Les faux fuyants</a:t>
            </a:r>
          </a:p>
          <a:p>
            <a:r>
              <a:rPr lang="fr-FR" sz="2000" dirty="0" smtClean="0">
                <a:solidFill>
                  <a:schemeClr val="bg1"/>
                </a:solidFill>
              </a:rPr>
              <a:t>- La réponse mécanique collective à une question posée (question à trou de l’enseignant)</a:t>
            </a:r>
          </a:p>
          <a:p>
            <a:endParaRPr lang="fr-FR" sz="2000" i="1" dirty="0" smtClean="0">
              <a:solidFill>
                <a:schemeClr val="bg1"/>
              </a:solidFill>
            </a:endParaRPr>
          </a:p>
          <a:p>
            <a:pPr>
              <a:buFontTx/>
              <a:buChar char="-"/>
            </a:pPr>
            <a:r>
              <a:rPr lang="fr-FR" sz="2000" dirty="0" smtClean="0">
                <a:solidFill>
                  <a:schemeClr val="bg1"/>
                </a:solidFill>
              </a:rPr>
              <a:t>La recherche orale d’une réponse (l’élève devine) : la rectification est plus une adaptation au maître qu’un véritable raisonnement</a:t>
            </a:r>
          </a:p>
          <a:p>
            <a:pPr>
              <a:buFontTx/>
              <a:buChar char="-"/>
            </a:pPr>
            <a:endParaRPr lang="fr-FR" sz="2000" dirty="0" smtClean="0">
              <a:solidFill>
                <a:schemeClr val="bg1"/>
              </a:solidFill>
            </a:endParaRPr>
          </a:p>
          <a:p>
            <a:pPr>
              <a:buFontTx/>
              <a:buChar char="-"/>
            </a:pPr>
            <a:r>
              <a:rPr lang="fr-FR" sz="2000" dirty="0" smtClean="0">
                <a:solidFill>
                  <a:schemeClr val="bg1"/>
                </a:solidFill>
              </a:rPr>
              <a:t>Les exercices qui appellent une réponse « mécanique » où l’activité apparente masque l’activité intellectuelle</a:t>
            </a:r>
          </a:p>
          <a:p>
            <a:endParaRPr lang="fr-FR" sz="2000" dirty="0" smtClean="0">
              <a:solidFill>
                <a:schemeClr val="bg1"/>
              </a:solidFill>
            </a:endParaRPr>
          </a:p>
          <a:p>
            <a:endParaRPr lang="fr-FR" sz="2000" i="1" dirty="0" smtClean="0">
              <a:solidFill>
                <a:schemeClr val="bg1"/>
              </a:solidFill>
            </a:endParaRPr>
          </a:p>
          <a:p>
            <a:endParaRPr lang="fr-FR" sz="2000" dirty="0" smtClean="0">
              <a:solidFill>
                <a:schemeClr val="bg1"/>
              </a:solidFill>
            </a:endParaRPr>
          </a:p>
          <a:p>
            <a:endParaRPr lang="fr-FR" sz="2000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27584" y="1628800"/>
            <a:ext cx="41344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chemeClr val="bg1"/>
                </a:solidFill>
              </a:rPr>
              <a:t>Attention aux malentendus</a:t>
            </a:r>
            <a:endParaRPr lang="fr-FR" sz="2400" b="1" dirty="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00034" y="142852"/>
            <a:ext cx="8229600" cy="571504"/>
          </a:xfrm>
        </p:spPr>
        <p:txBody>
          <a:bodyPr>
            <a:normAutofit/>
          </a:bodyPr>
          <a:lstStyle/>
          <a:p>
            <a:r>
              <a:rPr lang="fr-FR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Cinq principes de base</a:t>
            </a:r>
            <a:endParaRPr lang="fr-FR" sz="28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0" y="90872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75000"/>
                  </a:schemeClr>
                </a:solidFill>
              </a:rPr>
              <a:t>5-Proposer des activités qui engagent les élèves</a:t>
            </a:r>
            <a:r>
              <a:rPr lang="fr-FR" sz="1600" b="1" dirty="0" smtClean="0">
                <a:solidFill>
                  <a:schemeClr val="bg1"/>
                </a:solidFill>
              </a:rPr>
              <a:t/>
            </a:r>
            <a:br>
              <a:rPr lang="fr-FR" sz="1600" b="1" dirty="0" smtClean="0">
                <a:solidFill>
                  <a:schemeClr val="bg1"/>
                </a:solidFill>
              </a:rPr>
            </a:br>
            <a:endParaRPr lang="fr-FR" sz="1600" b="1" dirty="0" smtClean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79512" y="1628800"/>
            <a:ext cx="85689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i="1" dirty="0" smtClean="0">
                <a:solidFill>
                  <a:schemeClr val="bg1"/>
                </a:solidFill>
              </a:rPr>
              <a:t>On ne peut pas toujours forcer un élève à s’investir dans la réflexion mais on peut agir sur les situations.</a:t>
            </a:r>
            <a:endParaRPr lang="fr-FR" sz="2000" b="1" i="1" dirty="0"/>
          </a:p>
        </p:txBody>
      </p:sp>
      <p:sp>
        <p:nvSpPr>
          <p:cNvPr id="6" name="ZoneTexte 5"/>
          <p:cNvSpPr txBox="1"/>
          <p:nvPr/>
        </p:nvSpPr>
        <p:spPr>
          <a:xfrm>
            <a:off x="323528" y="2492896"/>
            <a:ext cx="8496944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accent1">
                    <a:lumMod val="50000"/>
                  </a:schemeClr>
                </a:solidFill>
              </a:rPr>
              <a:t>Le classement </a:t>
            </a:r>
            <a:endParaRPr lang="fr-FR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fr-FR" dirty="0" smtClean="0">
                <a:solidFill>
                  <a:schemeClr val="bg1"/>
                </a:solidFill>
              </a:rPr>
              <a:t>Classe les noms suivants selon leur genre dans le tableau ci-dessous</a:t>
            </a:r>
          </a:p>
          <a:p>
            <a:endParaRPr lang="fr-FR" dirty="0" smtClean="0">
              <a:solidFill>
                <a:schemeClr val="bg1"/>
              </a:solidFill>
            </a:endParaRPr>
          </a:p>
          <a:p>
            <a:endParaRPr lang="fr-FR" dirty="0" smtClean="0">
              <a:solidFill>
                <a:schemeClr val="bg1"/>
              </a:solidFill>
            </a:endParaRPr>
          </a:p>
          <a:p>
            <a:r>
              <a:rPr lang="fr-FR" u="sng" dirty="0" smtClean="0">
                <a:solidFill>
                  <a:schemeClr val="bg1"/>
                </a:solidFill>
              </a:rPr>
              <a:t>Aucun défi </a:t>
            </a:r>
            <a:r>
              <a:rPr lang="fr-FR" dirty="0" smtClean="0">
                <a:solidFill>
                  <a:schemeClr val="bg1"/>
                </a:solidFill>
              </a:rPr>
              <a:t>: tableau préformé, classe des mots donnée, (noms), classement fourni.</a:t>
            </a:r>
          </a:p>
          <a:p>
            <a:r>
              <a:rPr lang="fr-F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simplification est un leurre </a:t>
            </a:r>
            <a:r>
              <a:rPr lang="fr-FR" dirty="0" smtClean="0">
                <a:solidFill>
                  <a:schemeClr val="bg1"/>
                </a:solidFill>
              </a:rPr>
              <a:t>: elle n’aide pas l’élève à se poser </a:t>
            </a:r>
            <a:r>
              <a:rPr lang="fr-FR" b="1" dirty="0" smtClean="0">
                <a:solidFill>
                  <a:schemeClr val="bg1"/>
                </a:solidFill>
              </a:rPr>
              <a:t>les questions </a:t>
            </a:r>
            <a:r>
              <a:rPr lang="fr-FR" dirty="0" smtClean="0">
                <a:solidFill>
                  <a:schemeClr val="bg1"/>
                </a:solidFill>
              </a:rPr>
              <a:t>qu’il a justement besoin de se poser quand il écrit.</a:t>
            </a:r>
          </a:p>
          <a:p>
            <a:endParaRPr lang="fr-FR" dirty="0" smtClean="0">
              <a:solidFill>
                <a:schemeClr val="bg1"/>
              </a:solidFill>
            </a:endParaRPr>
          </a:p>
          <a:p>
            <a:r>
              <a:rPr lang="fr-FR" sz="2000" dirty="0" smtClean="0">
                <a:solidFill>
                  <a:schemeClr val="bg1"/>
                </a:solidFill>
              </a:rPr>
              <a:t>Il faut modifier la tâche, la rendre plus dense, proposer une consigne ouverte, introduire des intrus, lancer un défi.</a:t>
            </a:r>
          </a:p>
          <a:p>
            <a:endParaRPr lang="fr-FR" dirty="0" smtClean="0">
              <a:solidFill>
                <a:schemeClr val="bg1"/>
              </a:solidFill>
            </a:endParaRPr>
          </a:p>
          <a:p>
            <a:r>
              <a:rPr lang="fr-FR" i="1" dirty="0" smtClean="0">
                <a:solidFill>
                  <a:schemeClr val="bg1"/>
                </a:solidFill>
              </a:rPr>
              <a:t>Exemple : rajoute un déterminant et un adjectif, puis classe les groupes obtenus : carafe, glace, marteau, page, clou, voile, photographe.</a:t>
            </a:r>
            <a:r>
              <a:rPr lang="fr-FR" dirty="0" smtClean="0"/>
              <a:t>.</a:t>
            </a:r>
            <a:endParaRPr lang="fr-FR" dirty="0" smtClean="0">
              <a:solidFill>
                <a:schemeClr val="bg1"/>
              </a:solidFill>
            </a:endParaRPr>
          </a:p>
          <a:p>
            <a:endParaRPr lang="fr-FR" dirty="0" smtClean="0">
              <a:solidFill>
                <a:schemeClr val="bg1"/>
              </a:solidFill>
            </a:endParaRPr>
          </a:p>
          <a:p>
            <a:endParaRPr lang="fr-FR" dirty="0" smtClean="0">
              <a:solidFill>
                <a:schemeClr val="bg1"/>
              </a:solidFill>
            </a:endParaRPr>
          </a:p>
          <a:p>
            <a:endParaRPr lang="fr-FR" dirty="0">
              <a:solidFill>
                <a:schemeClr val="bg1"/>
              </a:solidFill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/>
        </p:nvGraphicFramePr>
        <p:xfrm>
          <a:off x="683568" y="3212976"/>
          <a:ext cx="7344816" cy="3657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672408"/>
                <a:gridCol w="3672408"/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Noms masculins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Noms féminins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00034" y="142852"/>
            <a:ext cx="8229600" cy="571504"/>
          </a:xfrm>
        </p:spPr>
        <p:txBody>
          <a:bodyPr>
            <a:normAutofit/>
          </a:bodyPr>
          <a:lstStyle/>
          <a:p>
            <a:r>
              <a:rPr lang="fr-FR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Cinq principes de base</a:t>
            </a:r>
            <a:endParaRPr lang="fr-FR" sz="28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0" y="90872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75000"/>
                  </a:schemeClr>
                </a:solidFill>
              </a:rPr>
              <a:t>5-Proposer des activités qui engagent les élèves</a:t>
            </a:r>
            <a:r>
              <a:rPr lang="fr-FR" sz="1600" b="1" dirty="0" smtClean="0">
                <a:solidFill>
                  <a:schemeClr val="bg1"/>
                </a:solidFill>
              </a:rPr>
              <a:t/>
            </a:r>
            <a:br>
              <a:rPr lang="fr-FR" sz="1600" b="1" dirty="0" smtClean="0">
                <a:solidFill>
                  <a:schemeClr val="bg1"/>
                </a:solidFill>
              </a:rPr>
            </a:br>
            <a:endParaRPr lang="fr-FR" sz="1600" b="1" dirty="0" smtClean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79512" y="1628800"/>
            <a:ext cx="85689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i="1" dirty="0" smtClean="0">
                <a:solidFill>
                  <a:schemeClr val="bg1"/>
                </a:solidFill>
              </a:rPr>
              <a:t>On ne peut pas toujours forcer un élève à s’investir dans la réflexion mais on peut agir sur les situations.</a:t>
            </a:r>
            <a:endParaRPr lang="fr-FR" sz="2000" b="1" i="1" dirty="0"/>
          </a:p>
        </p:txBody>
      </p:sp>
      <p:sp>
        <p:nvSpPr>
          <p:cNvPr id="6" name="ZoneTexte 5"/>
          <p:cNvSpPr txBox="1"/>
          <p:nvPr/>
        </p:nvSpPr>
        <p:spPr>
          <a:xfrm>
            <a:off x="323528" y="2492896"/>
            <a:ext cx="849694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accent1">
                    <a:lumMod val="50000"/>
                  </a:schemeClr>
                </a:solidFill>
              </a:rPr>
              <a:t>La justification écrite et individuelle	Pourquoi ?</a:t>
            </a:r>
            <a:endParaRPr lang="fr-FR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fr-FR" dirty="0" smtClean="0">
                <a:solidFill>
                  <a:schemeClr val="bg1"/>
                </a:solidFill>
              </a:rPr>
              <a:t/>
            </a:r>
            <a:br>
              <a:rPr lang="fr-FR" dirty="0" smtClean="0">
                <a:solidFill>
                  <a:schemeClr val="bg1"/>
                </a:solidFill>
              </a:rPr>
            </a:br>
            <a:r>
              <a:rPr lang="fr-FR" dirty="0" smtClean="0">
                <a:solidFill>
                  <a:schemeClr val="bg1"/>
                </a:solidFill>
              </a:rPr>
              <a:t>C’est une activité intellectuellement exigeante mais elle offre un espace de réflexion silencieuse et un temps de concentration</a:t>
            </a:r>
          </a:p>
          <a:p>
            <a:endParaRPr lang="fr-FR" dirty="0" smtClean="0">
              <a:solidFill>
                <a:schemeClr val="bg1"/>
              </a:solidFill>
            </a:endParaRPr>
          </a:p>
          <a:p>
            <a:r>
              <a:rPr lang="fr-FR" b="1" dirty="0" smtClean="0">
                <a:solidFill>
                  <a:schemeClr val="accent1">
                    <a:lumMod val="50000"/>
                  </a:schemeClr>
                </a:solidFill>
              </a:rPr>
              <a:t>La confrontation orale après une recherche</a:t>
            </a:r>
          </a:p>
          <a:p>
            <a:r>
              <a:rPr lang="fr-FR" dirty="0" smtClean="0">
                <a:solidFill>
                  <a:schemeClr val="bg1"/>
                </a:solidFill>
              </a:rPr>
              <a:t/>
            </a:r>
            <a:br>
              <a:rPr lang="fr-FR" dirty="0" smtClean="0">
                <a:solidFill>
                  <a:schemeClr val="bg1"/>
                </a:solidFill>
              </a:rPr>
            </a:br>
            <a:r>
              <a:rPr lang="fr-FR" dirty="0" smtClean="0">
                <a:solidFill>
                  <a:schemeClr val="bg1"/>
                </a:solidFill>
              </a:rPr>
              <a:t>Pas une simple correction mais bien une confrontation collective : langage explicite,  ajustements,  argumentations,  retours aux savoirs. </a:t>
            </a:r>
            <a:r>
              <a:rPr lang="fr-FR" i="1" dirty="0" smtClean="0">
                <a:solidFill>
                  <a:schemeClr val="bg1"/>
                </a:solidFill>
              </a:rPr>
              <a:t>On peut raisonner en orthographe.</a:t>
            </a:r>
          </a:p>
          <a:p>
            <a:endParaRPr lang="fr-FR" i="1" dirty="0" smtClean="0">
              <a:solidFill>
                <a:schemeClr val="bg1"/>
              </a:solidFill>
            </a:endParaRPr>
          </a:p>
          <a:p>
            <a:r>
              <a:rPr lang="fr-FR" b="1" dirty="0" smtClean="0">
                <a:solidFill>
                  <a:schemeClr val="accent1">
                    <a:lumMod val="50000"/>
                  </a:schemeClr>
                </a:solidFill>
              </a:rPr>
              <a:t>La formulation des conclusions		La règle</a:t>
            </a:r>
          </a:p>
          <a:p>
            <a:r>
              <a:rPr lang="fr-FR" dirty="0" smtClean="0">
                <a:solidFill>
                  <a:schemeClr val="bg1"/>
                </a:solidFill>
              </a:rPr>
              <a:t/>
            </a:r>
            <a:br>
              <a:rPr lang="fr-FR" dirty="0" smtClean="0">
                <a:solidFill>
                  <a:schemeClr val="bg1"/>
                </a:solidFill>
              </a:rPr>
            </a:br>
            <a:r>
              <a:rPr lang="fr-FR" dirty="0" smtClean="0">
                <a:solidFill>
                  <a:schemeClr val="bg1"/>
                </a:solidFill>
              </a:rPr>
              <a:t>Rédiger une synthèse collective qui prend en compte les formulations des élèves = simplifier.</a:t>
            </a:r>
            <a:endParaRPr lang="fr-FR" i="1" dirty="0" smtClean="0">
              <a:solidFill>
                <a:schemeClr val="bg1"/>
              </a:solidFill>
            </a:endParaRPr>
          </a:p>
          <a:p>
            <a:endParaRPr lang="fr-FR" i="1" dirty="0" smtClean="0">
              <a:solidFill>
                <a:schemeClr val="bg1"/>
              </a:solidFill>
            </a:endParaRPr>
          </a:p>
          <a:p>
            <a:endParaRPr lang="fr-FR" dirty="0" smtClean="0">
              <a:solidFill>
                <a:schemeClr val="bg1"/>
              </a:solidFill>
            </a:endParaRPr>
          </a:p>
          <a:p>
            <a:endParaRPr lang="fr-FR" dirty="0" smtClean="0">
              <a:solidFill>
                <a:schemeClr val="bg1"/>
              </a:solidFill>
            </a:endParaRPr>
          </a:p>
          <a:p>
            <a:endParaRPr lang="fr-FR" dirty="0" smtClean="0">
              <a:solidFill>
                <a:schemeClr val="bg1"/>
              </a:solidFill>
            </a:endParaRPr>
          </a:p>
          <a:p>
            <a:endParaRPr lang="fr-FR" dirty="0" smtClean="0">
              <a:solidFill>
                <a:schemeClr val="bg1"/>
              </a:solidFill>
            </a:endParaRPr>
          </a:p>
          <a:p>
            <a:endParaRPr lang="fr-FR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00034" y="142852"/>
            <a:ext cx="8229600" cy="571504"/>
          </a:xfrm>
        </p:spPr>
        <p:txBody>
          <a:bodyPr>
            <a:normAutofit/>
          </a:bodyPr>
          <a:lstStyle/>
          <a:p>
            <a:r>
              <a:rPr lang="fr-FR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Cinq principes de base</a:t>
            </a:r>
            <a:endParaRPr lang="fr-FR" sz="28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0" y="90872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75000"/>
                  </a:schemeClr>
                </a:solidFill>
              </a:rPr>
              <a:t>5-Proposer des activités qui engagent les élèves</a:t>
            </a:r>
            <a:r>
              <a:rPr lang="fr-FR" sz="1600" b="1" dirty="0" smtClean="0">
                <a:solidFill>
                  <a:schemeClr val="bg1"/>
                </a:solidFill>
              </a:rPr>
              <a:t/>
            </a:r>
            <a:br>
              <a:rPr lang="fr-FR" sz="1600" b="1" dirty="0" smtClean="0">
                <a:solidFill>
                  <a:schemeClr val="bg1"/>
                </a:solidFill>
              </a:rPr>
            </a:br>
            <a:endParaRPr lang="fr-FR" sz="1600" b="1" dirty="0" smtClean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79512" y="1628800"/>
            <a:ext cx="85689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i="1" dirty="0" smtClean="0">
                <a:solidFill>
                  <a:schemeClr val="bg1"/>
                </a:solidFill>
              </a:rPr>
              <a:t>On ne peut pas toujours forcer un élève à s’investir dans la réflexion mais on peut agir sur les situations.</a:t>
            </a:r>
            <a:endParaRPr lang="fr-FR" sz="2000" b="1" i="1" dirty="0"/>
          </a:p>
        </p:txBody>
      </p:sp>
      <p:sp>
        <p:nvSpPr>
          <p:cNvPr id="6" name="ZoneTexte 5"/>
          <p:cNvSpPr txBox="1"/>
          <p:nvPr/>
        </p:nvSpPr>
        <p:spPr>
          <a:xfrm>
            <a:off x="323528" y="2492896"/>
            <a:ext cx="8496944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accent1">
                    <a:lumMod val="50000"/>
                  </a:schemeClr>
                </a:solidFill>
              </a:rPr>
              <a:t>Le bilan : étape indispensable (et souvent « oubliée »)</a:t>
            </a:r>
          </a:p>
          <a:p>
            <a:endParaRPr lang="fr-FR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fr-FR" dirty="0" smtClean="0">
                <a:solidFill>
                  <a:schemeClr val="bg1"/>
                </a:solidFill>
              </a:rPr>
              <a:t>- vise un apprentissage durable</a:t>
            </a:r>
          </a:p>
          <a:p>
            <a:pPr>
              <a:buFontTx/>
              <a:buChar char="-"/>
            </a:pPr>
            <a:r>
              <a:rPr lang="fr-FR" dirty="0" smtClean="0">
                <a:solidFill>
                  <a:schemeClr val="bg1"/>
                </a:solidFill>
              </a:rPr>
              <a:t> facilite le suivi du travail, le lien avec l’écrit, le renforcement des connaissances</a:t>
            </a:r>
          </a:p>
          <a:p>
            <a:pPr>
              <a:buFontTx/>
              <a:buChar char="-"/>
            </a:pPr>
            <a:r>
              <a:rPr lang="fr-FR" dirty="0" smtClean="0">
                <a:solidFill>
                  <a:schemeClr val="bg1"/>
                </a:solidFill>
              </a:rPr>
              <a:t> permet le transfert à des situations similaires (recherche possible des propriétés et d’exemples)</a:t>
            </a:r>
          </a:p>
          <a:p>
            <a:r>
              <a:rPr lang="fr-FR" dirty="0" smtClean="0">
                <a:solidFill>
                  <a:schemeClr val="bg1"/>
                </a:solidFill>
              </a:rPr>
              <a:t>			Qu’a-t-on appris ?</a:t>
            </a:r>
            <a:br>
              <a:rPr lang="fr-FR" dirty="0" smtClean="0">
                <a:solidFill>
                  <a:schemeClr val="bg1"/>
                </a:solidFill>
              </a:rPr>
            </a:br>
            <a:r>
              <a:rPr lang="fr-FR" dirty="0" smtClean="0">
                <a:solidFill>
                  <a:schemeClr val="bg1"/>
                </a:solidFill>
              </a:rPr>
              <a:t>			Comment peut-on le dire ?</a:t>
            </a:r>
            <a:br>
              <a:rPr lang="fr-FR" dirty="0" smtClean="0">
                <a:solidFill>
                  <a:schemeClr val="bg1"/>
                </a:solidFill>
              </a:rPr>
            </a:br>
            <a:r>
              <a:rPr lang="fr-FR" dirty="0" smtClean="0">
                <a:solidFill>
                  <a:schemeClr val="bg1"/>
                </a:solidFill>
              </a:rPr>
              <a:t>			Comment a-t-on fait pour arriver à ce résultat ?</a:t>
            </a:r>
            <a:br>
              <a:rPr lang="fr-FR" dirty="0" smtClean="0">
                <a:solidFill>
                  <a:schemeClr val="bg1"/>
                </a:solidFill>
              </a:rPr>
            </a:br>
            <a:r>
              <a:rPr lang="fr-FR" dirty="0" smtClean="0">
                <a:solidFill>
                  <a:schemeClr val="bg1"/>
                </a:solidFill>
              </a:rPr>
              <a:t>			Quels obstacles a-t-on surmontés ?</a:t>
            </a:r>
            <a:br>
              <a:rPr lang="fr-FR" dirty="0" smtClean="0">
                <a:solidFill>
                  <a:schemeClr val="bg1"/>
                </a:solidFill>
              </a:rPr>
            </a:br>
            <a:r>
              <a:rPr lang="fr-FR" dirty="0" smtClean="0">
                <a:solidFill>
                  <a:schemeClr val="bg1"/>
                </a:solidFill>
              </a:rPr>
              <a:t>			A quoi peut servir ce qu’on a appris ?</a:t>
            </a:r>
            <a:br>
              <a:rPr lang="fr-FR" dirty="0" smtClean="0">
                <a:solidFill>
                  <a:schemeClr val="bg1"/>
                </a:solidFill>
              </a:rPr>
            </a:br>
            <a:r>
              <a:rPr lang="fr-FR" dirty="0" smtClean="0">
                <a:solidFill>
                  <a:schemeClr val="bg1"/>
                </a:solidFill>
              </a:rPr>
              <a:t>			A quoi faut-il faire attention ?</a:t>
            </a:r>
            <a:br>
              <a:rPr lang="fr-FR" dirty="0" smtClean="0">
                <a:solidFill>
                  <a:schemeClr val="bg1"/>
                </a:solidFill>
              </a:rPr>
            </a:br>
            <a:r>
              <a:rPr lang="fr-FR" dirty="0" smtClean="0">
                <a:solidFill>
                  <a:schemeClr val="bg1"/>
                </a:solidFill>
              </a:rPr>
              <a:t>			Que devra t-on vérifier la prochaine fois ?</a:t>
            </a:r>
          </a:p>
          <a:p>
            <a:endParaRPr lang="fr-FR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fr-FR" dirty="0" smtClean="0">
                <a:solidFill>
                  <a:schemeClr val="bg1"/>
                </a:solidFill>
              </a:rPr>
              <a:t/>
            </a:r>
            <a:br>
              <a:rPr lang="fr-FR" dirty="0" smtClean="0">
                <a:solidFill>
                  <a:schemeClr val="bg1"/>
                </a:solidFill>
              </a:rPr>
            </a:br>
            <a:endParaRPr lang="fr-FR" i="1" dirty="0" smtClean="0">
              <a:solidFill>
                <a:schemeClr val="bg1"/>
              </a:solidFill>
            </a:endParaRPr>
          </a:p>
          <a:p>
            <a:endParaRPr lang="fr-FR" dirty="0" smtClean="0">
              <a:solidFill>
                <a:schemeClr val="bg1"/>
              </a:solidFill>
            </a:endParaRPr>
          </a:p>
          <a:p>
            <a:endParaRPr lang="fr-FR" dirty="0" smtClean="0">
              <a:solidFill>
                <a:schemeClr val="bg1"/>
              </a:solidFill>
            </a:endParaRPr>
          </a:p>
          <a:p>
            <a:endParaRPr lang="fr-FR" dirty="0" smtClean="0">
              <a:solidFill>
                <a:schemeClr val="bg1"/>
              </a:solidFill>
            </a:endParaRPr>
          </a:p>
          <a:p>
            <a:endParaRPr lang="fr-FR" dirty="0" smtClean="0">
              <a:solidFill>
                <a:schemeClr val="bg1"/>
              </a:solidFill>
            </a:endParaRPr>
          </a:p>
          <a:p>
            <a:endParaRPr lang="fr-FR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00034" y="142852"/>
            <a:ext cx="8229600" cy="477836"/>
          </a:xfrm>
        </p:spPr>
        <p:txBody>
          <a:bodyPr>
            <a:normAutofit/>
          </a:bodyPr>
          <a:lstStyle/>
          <a:p>
            <a:r>
              <a:rPr lang="fr-FR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Activités à mener dans 3 directions</a:t>
            </a:r>
            <a:endParaRPr lang="fr-FR" sz="28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23528" y="4077072"/>
            <a:ext cx="84969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fr-FR" dirty="0" smtClean="0">
                <a:solidFill>
                  <a:schemeClr val="bg1"/>
                </a:solidFill>
              </a:rPr>
              <a:t/>
            </a:r>
            <a:br>
              <a:rPr lang="fr-FR" dirty="0" smtClean="0">
                <a:solidFill>
                  <a:schemeClr val="bg1"/>
                </a:solidFill>
              </a:rPr>
            </a:br>
            <a:endParaRPr lang="fr-FR" i="1" dirty="0" smtClean="0">
              <a:solidFill>
                <a:schemeClr val="bg1"/>
              </a:solidFill>
            </a:endParaRPr>
          </a:p>
          <a:p>
            <a:endParaRPr lang="fr-FR" dirty="0" smtClean="0">
              <a:solidFill>
                <a:schemeClr val="bg1"/>
              </a:solidFill>
            </a:endParaRPr>
          </a:p>
          <a:p>
            <a:endParaRPr lang="fr-FR" dirty="0" smtClean="0">
              <a:solidFill>
                <a:schemeClr val="bg1"/>
              </a:solidFill>
            </a:endParaRPr>
          </a:p>
          <a:p>
            <a:endParaRPr lang="fr-FR" dirty="0" smtClean="0">
              <a:solidFill>
                <a:schemeClr val="bg1"/>
              </a:solidFill>
            </a:endParaRPr>
          </a:p>
          <a:p>
            <a:endParaRPr lang="fr-FR" dirty="0" smtClean="0">
              <a:solidFill>
                <a:schemeClr val="bg1"/>
              </a:solidFill>
            </a:endParaRPr>
          </a:p>
          <a:p>
            <a:endParaRPr lang="fr-FR" dirty="0">
              <a:solidFill>
                <a:schemeClr val="bg1"/>
              </a:solidFill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/>
        </p:nvGraphicFramePr>
        <p:xfrm>
          <a:off x="323528" y="764704"/>
          <a:ext cx="8568951" cy="597408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736304"/>
                <a:gridCol w="2976330"/>
                <a:gridCol w="285631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Apprendre</a:t>
                      </a:r>
                      <a:r>
                        <a:rPr lang="fr-FR" sz="2000" dirty="0" smtClean="0"/>
                        <a:t> le fonctionnement</a:t>
                      </a:r>
                      <a:endParaRPr lang="fr-FR" sz="20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Clarifier </a:t>
                      </a:r>
                    </a:p>
                    <a:p>
                      <a:pPr algn="ctr"/>
                      <a:r>
                        <a:rPr lang="fr-FR" sz="2000" dirty="0" smtClean="0"/>
                        <a:t>ce qui est appris</a:t>
                      </a:r>
                      <a:endParaRPr lang="fr-FR" sz="20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Réinvestir</a:t>
                      </a:r>
                      <a:r>
                        <a:rPr lang="fr-FR" sz="2000" dirty="0" smtClean="0"/>
                        <a:t> </a:t>
                      </a:r>
                    </a:p>
                    <a:p>
                      <a:pPr algn="ctr"/>
                      <a:r>
                        <a:rPr lang="fr-FR" sz="2000" dirty="0" smtClean="0"/>
                        <a:t>en situation</a:t>
                      </a:r>
                      <a:endParaRPr lang="fr-FR" sz="20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fr-FR" sz="18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hlinkClick r:id="rId2" action="ppaction://hlinkfile"/>
                        </a:rPr>
                        <a:t>Le chantier d’étude</a:t>
                      </a:r>
                      <a:r>
                        <a:rPr kumimoji="0" lang="fr-FR" sz="18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 : </a:t>
                      </a:r>
                      <a:r>
                        <a:rPr kumimoji="0" lang="fr-FR" sz="16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appréhender une règle</a:t>
                      </a:r>
                    </a:p>
                    <a:p>
                      <a:r>
                        <a:rPr kumimoji="0" lang="fr-FR" sz="16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- Activités d’entraînement</a:t>
                      </a:r>
                    </a:p>
                    <a:p>
                      <a:r>
                        <a:rPr kumimoji="0" lang="fr-FR" sz="16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- Activités de réflexion et d’usage + </a:t>
                      </a:r>
                      <a:r>
                        <a:rPr kumimoji="0" lang="fr-FR" sz="16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hlinkClick r:id="rId3" action="ppaction://hlinkfile"/>
                        </a:rPr>
                        <a:t>exemple</a:t>
                      </a:r>
                      <a:endParaRPr lang="fr-FR" sz="1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fr-FR" sz="18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hlinkClick r:id="rId4" action="ppaction://hlinkfile"/>
                        </a:rPr>
                        <a:t>La dictée sans erreur</a:t>
                      </a:r>
                      <a:r>
                        <a:rPr kumimoji="0" lang="fr-FR" sz="18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 : </a:t>
                      </a:r>
                      <a:r>
                        <a:rPr kumimoji="0" lang="fr-FR" sz="16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une drôle de dictée où on a le droit de copier.</a:t>
                      </a:r>
                    </a:p>
                    <a:p>
                      <a:r>
                        <a:rPr kumimoji="0" lang="fr-FR" sz="16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Et quelques variantes</a:t>
                      </a:r>
                      <a:endParaRPr lang="fr-FR" sz="1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kumimoji="0" lang="fr-FR" sz="18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hlinkClick r:id="rId5" action="ppaction://hlinkfile"/>
                        </a:rPr>
                        <a:t>La production écrite à contraintes</a:t>
                      </a:r>
                      <a:r>
                        <a:rPr kumimoji="0" lang="fr-FR" sz="18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 : </a:t>
                      </a:r>
                      <a:r>
                        <a:rPr kumimoji="0" lang="fr-FR" sz="16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mobiliser les savoirs orthographiques existants au moment de l’écriture (avec des contraintes)</a:t>
                      </a:r>
                    </a:p>
                    <a:p>
                      <a:r>
                        <a:rPr kumimoji="0" lang="fr-FR" sz="16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- Séquence de mots donnés</a:t>
                      </a:r>
                    </a:p>
                    <a:p>
                      <a:r>
                        <a:rPr kumimoji="0" lang="fr-FR" sz="16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- Situations d’usage</a:t>
                      </a:r>
                    </a:p>
                    <a:p>
                      <a:r>
                        <a:rPr kumimoji="0" lang="fr-FR" sz="16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- Transpositions</a:t>
                      </a:r>
                      <a:endParaRPr lang="fr-FR" sz="1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kumimoji="0" lang="fr-FR" sz="18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hlinkClick r:id="rId6" action="ppaction://hlinkfile"/>
                        </a:rPr>
                        <a:t>La phrase donnée du jour</a:t>
                      </a:r>
                      <a:r>
                        <a:rPr kumimoji="0" lang="fr-FR" sz="18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 : </a:t>
                      </a:r>
                      <a:r>
                        <a:rPr kumimoji="0" lang="fr-FR" sz="16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pour justifier l’orthographe des mots</a:t>
                      </a:r>
                      <a:r>
                        <a:rPr kumimoji="0" lang="fr-FR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l"/>
                      <a:r>
                        <a:rPr kumimoji="0" lang="fr-FR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hlinkClick r:id="rId7" action="ppaction://hlinkfile"/>
                        </a:rPr>
                        <a:t>Exemple</a:t>
                      </a:r>
                      <a:endParaRPr lang="fr-FR" sz="1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fr-FR" sz="18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hlinkClick r:id="rId8" action="ppaction://hlinkfile"/>
                        </a:rPr>
                        <a:t>La phrase dictée du jour</a:t>
                      </a:r>
                      <a:r>
                        <a:rPr kumimoji="0" lang="fr-FR" sz="18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 : </a:t>
                      </a:r>
                      <a:r>
                        <a:rPr kumimoji="0" lang="fr-FR" sz="16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une confrontation des écrits des élèves.</a:t>
                      </a:r>
                    </a:p>
                    <a:p>
                      <a:pPr algn="l"/>
                      <a:r>
                        <a:rPr kumimoji="0" lang="fr-FR" sz="16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hlinkClick r:id="rId9" action="ppaction://hlinkfile"/>
                        </a:rPr>
                        <a:t>Exemple au CP CE1</a:t>
                      </a:r>
                      <a:endParaRPr lang="fr-FR" sz="1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/>
                      <a:endParaRPr lang="fr-FR" sz="20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kumimoji="0" lang="fr-FR" sz="18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hlinkClick r:id="rId10" action="ppaction://hlinkfile"/>
                        </a:rPr>
                        <a:t>Le remue méninge</a:t>
                      </a:r>
                      <a:r>
                        <a:rPr kumimoji="0" lang="fr-FR" sz="18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hlinkClick r:id="rId10" action="ppaction://hlinkfile"/>
                        </a:rPr>
                        <a:t> </a:t>
                      </a:r>
                      <a:r>
                        <a:rPr kumimoji="0" lang="fr-FR" sz="18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fr-FR" sz="16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entraînement quotidien court (exercices classiques revisités dans un esprit de curiosité et d’émulation)</a:t>
                      </a:r>
                      <a:endParaRPr lang="fr-FR" sz="1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fr-FR" sz="18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hlinkClick r:id="rId11" action="ppaction://hlinkfile"/>
                        </a:rPr>
                        <a:t>La dictée négociée</a:t>
                      </a:r>
                      <a:r>
                        <a:rPr kumimoji="0" lang="fr-FR" sz="18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 : </a:t>
                      </a:r>
                      <a:r>
                        <a:rPr kumimoji="0" lang="fr-FR" sz="16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permettre aux élèves d’expliciter les raisonnements qui ont permis de choisir les graphies.</a:t>
                      </a:r>
                      <a:endParaRPr lang="fr-FR" sz="1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hlinkClick r:id="rId12" action="ppaction://hlinkfile"/>
                        </a:rPr>
                        <a:t>La révision orthographique</a:t>
                      </a:r>
                      <a:r>
                        <a:rPr kumimoji="0" lang="fr-FR" sz="18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hlinkClick r:id="rId12" action="ppaction://hlinkfile"/>
                        </a:rPr>
                        <a:t> </a:t>
                      </a:r>
                      <a:r>
                        <a:rPr kumimoji="0" lang="fr-FR" sz="18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fr-FR" sz="16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organiser une relecture efficace</a:t>
                      </a:r>
                      <a:r>
                        <a:rPr kumimoji="0" lang="fr-FR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6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(grille typologique des erreurs pour baliser un texte)</a:t>
                      </a:r>
                      <a:endParaRPr lang="fr-FR" sz="1600" dirty="0" smtClean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kumimoji="0" lang="fr-FR" sz="18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hlinkClick r:id="rId13" action="ppaction://hlinkfile"/>
                        </a:rPr>
                        <a:t>Mémoriser les mots </a:t>
                      </a:r>
                      <a:r>
                        <a:rPr kumimoji="0" lang="fr-FR" sz="18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r>
                        <a:rPr kumimoji="0" lang="fr-FR" sz="18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kumimoji="0" lang="fr-FR" sz="18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fr-FR" sz="16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mots courants, mots outils, mots invariables, listes de fréquence.  </a:t>
                      </a:r>
                      <a:r>
                        <a:rPr kumimoji="0" lang="fr-FR" sz="16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hlinkClick r:id="rId14" action="ppaction://hlinkfile"/>
                        </a:rPr>
                        <a:t>Exemple C2 </a:t>
                      </a:r>
                      <a:r>
                        <a:rPr kumimoji="0" lang="fr-FR" sz="16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r>
                        <a:rPr kumimoji="0" lang="fr-FR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hlinkClick r:id="rId15" action="ppaction://hlinkpres?slideindex=1&amp;slidetitle="/>
                        </a:rPr>
                        <a:t>montage </a:t>
                      </a:r>
                      <a:r>
                        <a:rPr kumimoji="0" lang="fr-FR" sz="1600" kern="1200" baseline="0" dirty="0" err="1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hlinkClick r:id="rId15" action="ppaction://hlinkpres?slideindex=1&amp;slidetitle="/>
                        </a:rPr>
                        <a:t>ppt</a:t>
                      </a:r>
                      <a:r>
                        <a:rPr kumimoji="0" lang="fr-FR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+ </a:t>
                      </a:r>
                      <a:r>
                        <a:rPr kumimoji="0" lang="fr-FR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hlinkClick r:id="rId16" action="ppaction://hlinkfile"/>
                        </a:rPr>
                        <a:t>listes</a:t>
                      </a:r>
                      <a:endParaRPr lang="fr-FR" sz="1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fr-FR" sz="18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Autonomie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kumimoji="0" lang="fr-FR" sz="18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hlinkClick r:id="rId17" action="ppaction://hlinkfile"/>
                        </a:rPr>
                        <a:t>La dictée </a:t>
                      </a:r>
                      <a:r>
                        <a:rPr kumimoji="0" lang="fr-FR" sz="18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hlinkClick r:id="rId17" action="ppaction://hlinkfile"/>
                        </a:rPr>
                        <a:t>sonore</a:t>
                      </a:r>
                      <a:r>
                        <a:rPr kumimoji="0" lang="fr-FR" sz="18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fr-FR" sz="1800" b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r>
                        <a:rPr kumimoji="0" lang="fr-FR" sz="18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600" b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hlinkClick r:id="rId18" action="ppaction://hlinkfile"/>
                        </a:rPr>
                        <a:t>exemple</a:t>
                      </a:r>
                      <a:r>
                        <a:rPr kumimoji="0" lang="fr-FR" sz="1600" b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+ </a:t>
                      </a:r>
                      <a:r>
                        <a:rPr kumimoji="0" lang="fr-FR" sz="1600" b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hlinkClick r:id="rId19" action="ppaction://hlinkfile"/>
                        </a:rPr>
                        <a:t>exemple en émission</a:t>
                      </a:r>
                      <a:endParaRPr kumimoji="0" lang="fr-FR" sz="1600" b="0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Tx/>
                        <a:buChar char="-"/>
                      </a:pPr>
                      <a:r>
                        <a:rPr kumimoji="0" lang="fr-FR" sz="18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hlinkClick r:id="rId20" action="ppaction://hlinkfile"/>
                        </a:rPr>
                        <a:t>La mémorisation des mots</a:t>
                      </a:r>
                      <a:r>
                        <a:rPr kumimoji="0" lang="fr-FR" sz="1800" b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hlinkClick r:id="rId20" action="ppaction://hlinkfile"/>
                        </a:rPr>
                        <a:t> </a:t>
                      </a:r>
                      <a:r>
                        <a:rPr kumimoji="0" lang="fr-FR" sz="1600" b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(une fiche-un mot)</a:t>
                      </a:r>
                      <a:endParaRPr lang="fr-FR" sz="1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fr-FR" sz="18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hlinkClick r:id="rId21" action="ppaction://hlinkfile"/>
                        </a:rPr>
                        <a:t>La copie réfléchie</a:t>
                      </a:r>
                      <a:r>
                        <a:rPr kumimoji="0" lang="fr-FR" sz="18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fr-FR" sz="18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fr-FR" sz="16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adopter une stratégie de mémorisation + </a:t>
                      </a:r>
                      <a:r>
                        <a:rPr kumimoji="0" lang="fr-FR" sz="16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hlinkClick r:id="rId22" action="ppaction://hlinkpres?slideindex=1&amp;slidetitle="/>
                        </a:rPr>
                        <a:t>diaporama</a:t>
                      </a:r>
                      <a:endParaRPr lang="fr-FR" sz="1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Capitaux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4354</TotalTime>
  <Words>862</Words>
  <Application>Microsoft Office PowerPoint</Application>
  <PresentationFormat>Affichage à l'écran (4:3)</PresentationFormat>
  <Paragraphs>207</Paragraphs>
  <Slides>16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17" baseType="lpstr">
      <vt:lpstr>Apex</vt:lpstr>
      <vt:lpstr>Enseigner l’orthographe au Cycle 3</vt:lpstr>
      <vt:lpstr>Objectifs</vt:lpstr>
      <vt:lpstr>Programme</vt:lpstr>
      <vt:lpstr>Cinq principes de base</vt:lpstr>
      <vt:lpstr>Cinq principes de base</vt:lpstr>
      <vt:lpstr>Cinq principes de base</vt:lpstr>
      <vt:lpstr>Cinq principes de base</vt:lpstr>
      <vt:lpstr>Cinq principes de base</vt:lpstr>
      <vt:lpstr>Cinq principes de base</vt:lpstr>
      <vt:lpstr>Cinq principes de base</vt:lpstr>
      <vt:lpstr>Cinq principes de base</vt:lpstr>
      <vt:lpstr>Cinq principes de base</vt:lpstr>
      <vt:lpstr>Cinq principes de base</vt:lpstr>
      <vt:lpstr>Cinq principes de base</vt:lpstr>
      <vt:lpstr>Cinq principes de base</vt:lpstr>
      <vt:lpstr>Activités à mener dans 3 directions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 l’album à la grammaire</dc:title>
  <dc:creator>Michel</dc:creator>
  <cp:lastModifiedBy>CPC LANDIVISIAU</cp:lastModifiedBy>
  <cp:revision>396</cp:revision>
  <dcterms:created xsi:type="dcterms:W3CDTF">2012-01-06T09:46:45Z</dcterms:created>
  <dcterms:modified xsi:type="dcterms:W3CDTF">2014-04-15T09:13:04Z</dcterms:modified>
</cp:coreProperties>
</file>